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embedTrueTypeFonts="1" saveSubsetFonts="1" autoCompressPictures="0">
  <p:sldMasterIdLst>
    <p:sldMasterId id="2147483659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5143500" type="screen16x9"/>
  <p:notesSz cx="6858000" cy="9144000"/>
  <p:embeddedFontLst>
    <p:embeddedFont>
      <p:font typeface="Roboto" panose="02000000000000000000" pitchFamily="2" charset="0"/>
      <p:regular r:id="rId12"/>
      <p:bold r:id="rId13"/>
      <p:italic r:id="rId14"/>
      <p:boldItalic r:id="rId15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1"/>
    <p:restoredTop sz="94643"/>
  </p:normalViewPr>
  <p:slideViewPr>
    <p:cSldViewPr snapToGrid="0">
      <p:cViewPr varScale="1">
        <p:scale>
          <a:sx n="147" d="100"/>
          <a:sy n="147" d="100"/>
        </p:scale>
        <p:origin x="744" y="18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2.fntdata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font" Target="fonts/font1.fntdata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font" Target="fonts/font4.fntdata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3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" name="Google Shape;65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g2bdd32fd688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4" name="Google Shape;74;g2bdd32fd688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2bdd32fd688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Google Shape;82;g2bdd32fd688_0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g2bdd32fd688_0_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0" name="Google Shape;90;g2bdd32fd688_0_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g2bdd32fd688_0_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8" name="Google Shape;98;g2bdd32fd688_0_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g2bdd32fd688_0_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6" name="Google Shape;106;g2bdd32fd688_0_2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g2c2d3ba9cdf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4" name="Google Shape;114;g2c2d3ba9cdf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g2bdd32fd688_0_2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2" name="Google Shape;122;g2bdd32fd688_0_2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g2c2d3ba9cdf_0_2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0" name="Google Shape;130;g2c2d3ba9cdf_0_2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 flipH="1">
            <a:off x="8246400" y="4245925"/>
            <a:ext cx="897600" cy="897600"/>
          </a:xfrm>
          <a:prstGeom prst="rtTriangle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" name="Google Shape;11;p2"/>
          <p:cNvSpPr/>
          <p:nvPr/>
        </p:nvSpPr>
        <p:spPr>
          <a:xfrm flipH="1">
            <a:off x="8246400" y="4245875"/>
            <a:ext cx="897600" cy="897600"/>
          </a:xfrm>
          <a:prstGeom prst="round1Rect">
            <a:avLst>
              <a:gd name="adj" fmla="val 16667"/>
            </a:avLst>
          </a:prstGeom>
          <a:solidFill>
            <a:schemeClr val="lt1">
              <a:alpha val="6808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ctrTitle"/>
          </p:nvPr>
        </p:nvSpPr>
        <p:spPr>
          <a:xfrm>
            <a:off x="390525" y="1819275"/>
            <a:ext cx="8222100" cy="933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13" name="Google Shape;13;p2"/>
          <p:cNvSpPr txBox="1">
            <a:spLocks noGrp="1"/>
          </p:cNvSpPr>
          <p:nvPr>
            <p:ph type="subTitle" idx="1"/>
          </p:nvPr>
        </p:nvSpPr>
        <p:spPr>
          <a:xfrm>
            <a:off x="390525" y="2789130"/>
            <a:ext cx="8222100" cy="432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>
                <a:solidFill>
                  <a:schemeClr val="lt1"/>
                </a:solidFill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1"/>
          <p:cNvSpPr txBox="1">
            <a:spLocks noGrp="1"/>
          </p:cNvSpPr>
          <p:nvPr>
            <p:ph type="title" hasCustomPrompt="1"/>
          </p:nvPr>
        </p:nvSpPr>
        <p:spPr>
          <a:xfrm>
            <a:off x="475500" y="1258525"/>
            <a:ext cx="82221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59" name="Google Shape;59;p11"/>
          <p:cNvSpPr txBox="1">
            <a:spLocks noGrp="1"/>
          </p:cNvSpPr>
          <p:nvPr>
            <p:ph type="body" idx="1"/>
          </p:nvPr>
        </p:nvSpPr>
        <p:spPr>
          <a:xfrm>
            <a:off x="475500" y="3304625"/>
            <a:ext cx="82221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60" name="Google Shape;60;p11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2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 txBox="1">
            <a:spLocks noGrp="1"/>
          </p:cNvSpPr>
          <p:nvPr>
            <p:ph type="title"/>
          </p:nvPr>
        </p:nvSpPr>
        <p:spPr>
          <a:xfrm>
            <a:off x="460950" y="2065350"/>
            <a:ext cx="8222100" cy="1012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17" name="Google Shape;17;p3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buNone/>
              <a:defRPr>
                <a:solidFill>
                  <a:schemeClr val="lt1"/>
                </a:solidFill>
              </a:defRPr>
            </a:lvl1pPr>
            <a:lvl2pPr lvl="1" rtl="0">
              <a:buNone/>
              <a:defRPr>
                <a:solidFill>
                  <a:schemeClr val="lt1"/>
                </a:solidFill>
              </a:defRPr>
            </a:lvl2pPr>
            <a:lvl3pPr lvl="2" rtl="0">
              <a:buNone/>
              <a:defRPr>
                <a:solidFill>
                  <a:schemeClr val="lt1"/>
                </a:solidFill>
              </a:defRPr>
            </a:lvl3pPr>
            <a:lvl4pPr lvl="3" rtl="0">
              <a:buNone/>
              <a:defRPr>
                <a:solidFill>
                  <a:schemeClr val="lt1"/>
                </a:solidFill>
              </a:defRPr>
            </a:lvl4pPr>
            <a:lvl5pPr lvl="4" rtl="0">
              <a:buNone/>
              <a:defRPr>
                <a:solidFill>
                  <a:schemeClr val="lt1"/>
                </a:solidFill>
              </a:defRPr>
            </a:lvl5pPr>
            <a:lvl6pPr lvl="5" rtl="0">
              <a:buNone/>
              <a:defRPr>
                <a:solidFill>
                  <a:schemeClr val="lt1"/>
                </a:solidFill>
              </a:defRPr>
            </a:lvl6pPr>
            <a:lvl7pPr lvl="6" rtl="0">
              <a:buNone/>
              <a:defRPr>
                <a:solidFill>
                  <a:schemeClr val="lt1"/>
                </a:solidFill>
              </a:defRPr>
            </a:lvl7pPr>
            <a:lvl8pPr lvl="7" rtl="0">
              <a:buNone/>
              <a:defRPr>
                <a:solidFill>
                  <a:schemeClr val="lt1"/>
                </a:solidFill>
              </a:defRPr>
            </a:lvl8pPr>
            <a:lvl9pPr lvl="8" rtl="0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4"/>
          <p:cNvSpPr/>
          <p:nvPr/>
        </p:nvSpPr>
        <p:spPr>
          <a:xfrm rot="10800000" flipH="1">
            <a:off x="0" y="1686000"/>
            <a:ext cx="9144000" cy="3457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" name="Google Shape;20;p4"/>
          <p:cNvSpPr/>
          <p:nvPr/>
        </p:nvSpPr>
        <p:spPr>
          <a:xfrm>
            <a:off x="0" y="1686000"/>
            <a:ext cx="91440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" name="Google Shape;21;p4"/>
          <p:cNvSpPr txBox="1">
            <a:spLocks noGrp="1"/>
          </p:cNvSpPr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4"/>
          <p:cNvSpPr txBox="1">
            <a:spLocks noGrp="1"/>
          </p:cNvSpPr>
          <p:nvPr>
            <p:ph type="body" idx="1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23" name="Google Shape;23;p4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5"/>
          <p:cNvSpPr/>
          <p:nvPr/>
        </p:nvSpPr>
        <p:spPr>
          <a:xfrm rot="10800000" flipH="1">
            <a:off x="0" y="1686000"/>
            <a:ext cx="9144000" cy="3457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" name="Google Shape;26;p5"/>
          <p:cNvSpPr/>
          <p:nvPr/>
        </p:nvSpPr>
        <p:spPr>
          <a:xfrm>
            <a:off x="0" y="1686000"/>
            <a:ext cx="91440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" name="Google Shape;27;p5"/>
          <p:cNvSpPr txBox="1">
            <a:spLocks noGrp="1"/>
          </p:cNvSpPr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5"/>
          <p:cNvSpPr txBox="1">
            <a:spLocks noGrp="1"/>
          </p:cNvSpPr>
          <p:nvPr>
            <p:ph type="body" idx="1"/>
          </p:nvPr>
        </p:nvSpPr>
        <p:spPr>
          <a:xfrm>
            <a:off x="471900" y="1919075"/>
            <a:ext cx="3999900" cy="2710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9" name="Google Shape;29;p5"/>
          <p:cNvSpPr txBox="1">
            <a:spLocks noGrp="1"/>
          </p:cNvSpPr>
          <p:nvPr>
            <p:ph type="body" idx="2"/>
          </p:nvPr>
        </p:nvSpPr>
        <p:spPr>
          <a:xfrm>
            <a:off x="4694250" y="1919075"/>
            <a:ext cx="3999900" cy="2710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0" name="Google Shape;30;p5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6"/>
          <p:cNvSpPr/>
          <p:nvPr/>
        </p:nvSpPr>
        <p:spPr>
          <a:xfrm rot="10800000" flipH="1">
            <a:off x="0" y="656400"/>
            <a:ext cx="9144000" cy="44871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" name="Google Shape;33;p6"/>
          <p:cNvSpPr/>
          <p:nvPr/>
        </p:nvSpPr>
        <p:spPr>
          <a:xfrm>
            <a:off x="0" y="656350"/>
            <a:ext cx="91440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4" name="Google Shape;34;p6"/>
          <p:cNvSpPr txBox="1">
            <a:spLocks noGrp="1"/>
          </p:cNvSpPr>
          <p:nvPr>
            <p:ph type="title"/>
          </p:nvPr>
        </p:nvSpPr>
        <p:spPr>
          <a:xfrm>
            <a:off x="98250" y="16350"/>
            <a:ext cx="8826600" cy="60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1pPr>
            <a:lvl2pPr lvl="1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>
            <a:endParaRPr/>
          </a:p>
        </p:txBody>
      </p:sp>
      <p:sp>
        <p:nvSpPr>
          <p:cNvPr id="35" name="Google Shape;35;p6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7"/>
          <p:cNvSpPr txBox="1"/>
          <p:nvPr/>
        </p:nvSpPr>
        <p:spPr>
          <a:xfrm rot="10800000" flipH="1">
            <a:off x="3276600" y="25"/>
            <a:ext cx="5867400" cy="5143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8" name="Google Shape;38;p7"/>
          <p:cNvSpPr/>
          <p:nvPr/>
        </p:nvSpPr>
        <p:spPr>
          <a:xfrm rot="-5400000">
            <a:off x="759150" y="2517450"/>
            <a:ext cx="51435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" name="Google Shape;39;p7"/>
          <p:cNvSpPr txBox="1">
            <a:spLocks noGrp="1"/>
          </p:cNvSpPr>
          <p:nvPr>
            <p:ph type="title"/>
          </p:nvPr>
        </p:nvSpPr>
        <p:spPr>
          <a:xfrm>
            <a:off x="226078" y="357800"/>
            <a:ext cx="2808000" cy="953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40" name="Google Shape;40;p7"/>
          <p:cNvSpPr txBox="1">
            <a:spLocks noGrp="1"/>
          </p:cNvSpPr>
          <p:nvPr>
            <p:ph type="body" idx="1"/>
          </p:nvPr>
        </p:nvSpPr>
        <p:spPr>
          <a:xfrm>
            <a:off x="226075" y="1465800"/>
            <a:ext cx="2808000" cy="3163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Char char="●"/>
              <a:defRPr sz="1200">
                <a:solidFill>
                  <a:schemeClr val="lt1"/>
                </a:solidFill>
              </a:defRPr>
            </a:lvl1pPr>
            <a:lvl2pPr marL="914400" lvl="1" indent="-3048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Char char="○"/>
              <a:defRPr sz="1200">
                <a:solidFill>
                  <a:schemeClr val="lt1"/>
                </a:solidFill>
              </a:defRPr>
            </a:lvl2pPr>
            <a:lvl3pPr marL="1371600" lvl="2" indent="-3048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Char char="■"/>
              <a:defRPr sz="1200">
                <a:solidFill>
                  <a:schemeClr val="lt1"/>
                </a:solidFill>
              </a:defRPr>
            </a:lvl3pPr>
            <a:lvl4pPr marL="1828800" lvl="3" indent="-3048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Char char="●"/>
              <a:defRPr sz="1200">
                <a:solidFill>
                  <a:schemeClr val="lt1"/>
                </a:solidFill>
              </a:defRPr>
            </a:lvl4pPr>
            <a:lvl5pPr marL="2286000" lvl="4" indent="-3048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Char char="○"/>
              <a:defRPr sz="1200">
                <a:solidFill>
                  <a:schemeClr val="lt1"/>
                </a:solidFill>
              </a:defRPr>
            </a:lvl5pPr>
            <a:lvl6pPr marL="2743200" lvl="5" indent="-3048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Char char="■"/>
              <a:defRPr sz="1200">
                <a:solidFill>
                  <a:schemeClr val="lt1"/>
                </a:solidFill>
              </a:defRPr>
            </a:lvl6pPr>
            <a:lvl7pPr marL="3200400" lvl="6" indent="-3048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Char char="●"/>
              <a:defRPr sz="1200">
                <a:solidFill>
                  <a:schemeClr val="lt1"/>
                </a:solidFill>
              </a:defRPr>
            </a:lvl7pPr>
            <a:lvl8pPr marL="3657600" lvl="7" indent="-3048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Char char="○"/>
              <a:defRPr sz="1200">
                <a:solidFill>
                  <a:schemeClr val="lt1"/>
                </a:solidFill>
              </a:defRPr>
            </a:lvl8pPr>
            <a:lvl9pPr marL="4114800" lvl="8" indent="-3048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Char char="■"/>
              <a:defRPr sz="12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41" name="Google Shape;41;p7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8"/>
          <p:cNvSpPr txBox="1">
            <a:spLocks noGrp="1"/>
          </p:cNvSpPr>
          <p:nvPr>
            <p:ph type="title"/>
          </p:nvPr>
        </p:nvSpPr>
        <p:spPr>
          <a:xfrm>
            <a:off x="490250" y="488250"/>
            <a:ext cx="62271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1pPr>
            <a:lvl2pPr lvl="1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2pPr>
            <a:lvl3pPr lvl="2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3pPr>
            <a:lvl4pPr lvl="3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4pPr>
            <a:lvl5pPr lvl="4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5pPr>
            <a:lvl6pPr lvl="5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6pPr>
            <a:lvl7pPr lvl="6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7pPr>
            <a:lvl8pPr lvl="7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8pPr>
            <a:lvl9pPr lvl="8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9pPr>
          </a:lstStyle>
          <a:p>
            <a:endParaRPr/>
          </a:p>
        </p:txBody>
      </p:sp>
      <p:sp>
        <p:nvSpPr>
          <p:cNvPr id="44" name="Google Shape;44;p8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buNone/>
              <a:defRPr>
                <a:solidFill>
                  <a:schemeClr val="lt1"/>
                </a:solidFill>
              </a:defRPr>
            </a:lvl1pPr>
            <a:lvl2pPr lvl="1" rtl="0">
              <a:buNone/>
              <a:defRPr>
                <a:solidFill>
                  <a:schemeClr val="lt1"/>
                </a:solidFill>
              </a:defRPr>
            </a:lvl2pPr>
            <a:lvl3pPr lvl="2" rtl="0">
              <a:buNone/>
              <a:defRPr>
                <a:solidFill>
                  <a:schemeClr val="lt1"/>
                </a:solidFill>
              </a:defRPr>
            </a:lvl3pPr>
            <a:lvl4pPr lvl="3" rtl="0">
              <a:buNone/>
              <a:defRPr>
                <a:solidFill>
                  <a:schemeClr val="lt1"/>
                </a:solidFill>
              </a:defRPr>
            </a:lvl4pPr>
            <a:lvl5pPr lvl="4" rtl="0">
              <a:buNone/>
              <a:defRPr>
                <a:solidFill>
                  <a:schemeClr val="lt1"/>
                </a:solidFill>
              </a:defRPr>
            </a:lvl5pPr>
            <a:lvl6pPr lvl="5" rtl="0">
              <a:buNone/>
              <a:defRPr>
                <a:solidFill>
                  <a:schemeClr val="lt1"/>
                </a:solidFill>
              </a:defRPr>
            </a:lvl6pPr>
            <a:lvl7pPr lvl="6" rtl="0">
              <a:buNone/>
              <a:defRPr>
                <a:solidFill>
                  <a:schemeClr val="lt1"/>
                </a:solidFill>
              </a:defRPr>
            </a:lvl7pPr>
            <a:lvl8pPr lvl="7" rtl="0">
              <a:buNone/>
              <a:defRPr>
                <a:solidFill>
                  <a:schemeClr val="lt1"/>
                </a:solidFill>
              </a:defRPr>
            </a:lvl8pPr>
            <a:lvl9pPr lvl="8" rtl="0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9"/>
          <p:cNvSpPr/>
          <p:nvPr/>
        </p:nvSpPr>
        <p:spPr>
          <a:xfrm flipH="1">
            <a:off x="0" y="0"/>
            <a:ext cx="4572000" cy="5143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7" name="Google Shape;47;p9"/>
          <p:cNvSpPr/>
          <p:nvPr/>
        </p:nvSpPr>
        <p:spPr>
          <a:xfrm rot="5400000">
            <a:off x="1946425" y="2517750"/>
            <a:ext cx="51429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8" name="Google Shape;48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49" name="Google Shape;49;p9"/>
          <p:cNvSpPr txBox="1">
            <a:spLocks noGrp="1"/>
          </p:cNvSpPr>
          <p:nvPr>
            <p:ph type="subTitle" idx="1"/>
          </p:nvPr>
        </p:nvSpPr>
        <p:spPr>
          <a:xfrm>
            <a:off x="265500" y="2779467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50" name="Google Shape;50;p9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marL="914400" lvl="1" indent="-3175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marL="1371600" lvl="2" indent="-3175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marL="1828800" lvl="3" indent="-3175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marL="2286000" lvl="4" indent="-3175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marL="2743200" lvl="5" indent="-3175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marL="3200400" lvl="6" indent="-3175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marL="3657600" lvl="7" indent="-3175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marL="4114800" lvl="8" indent="-3175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51" name="Google Shape;51;p9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buNone/>
              <a:defRPr>
                <a:solidFill>
                  <a:schemeClr val="lt1"/>
                </a:solidFill>
              </a:defRPr>
            </a:lvl1pPr>
            <a:lvl2pPr lvl="1" rtl="0">
              <a:buNone/>
              <a:defRPr>
                <a:solidFill>
                  <a:schemeClr val="lt1"/>
                </a:solidFill>
              </a:defRPr>
            </a:lvl2pPr>
            <a:lvl3pPr lvl="2" rtl="0">
              <a:buNone/>
              <a:defRPr>
                <a:solidFill>
                  <a:schemeClr val="lt1"/>
                </a:solidFill>
              </a:defRPr>
            </a:lvl3pPr>
            <a:lvl4pPr lvl="3" rtl="0">
              <a:buNone/>
              <a:defRPr>
                <a:solidFill>
                  <a:schemeClr val="lt1"/>
                </a:solidFill>
              </a:defRPr>
            </a:lvl4pPr>
            <a:lvl5pPr lvl="4" rtl="0">
              <a:buNone/>
              <a:defRPr>
                <a:solidFill>
                  <a:schemeClr val="lt1"/>
                </a:solidFill>
              </a:defRPr>
            </a:lvl5pPr>
            <a:lvl6pPr lvl="5" rtl="0">
              <a:buNone/>
              <a:defRPr>
                <a:solidFill>
                  <a:schemeClr val="lt1"/>
                </a:solidFill>
              </a:defRPr>
            </a:lvl6pPr>
            <a:lvl7pPr lvl="6" rtl="0">
              <a:buNone/>
              <a:defRPr>
                <a:solidFill>
                  <a:schemeClr val="lt1"/>
                </a:solidFill>
              </a:defRPr>
            </a:lvl7pPr>
            <a:lvl8pPr lvl="7" rtl="0">
              <a:buNone/>
              <a:defRPr>
                <a:solidFill>
                  <a:schemeClr val="lt1"/>
                </a:solidFill>
              </a:defRPr>
            </a:lvl8pPr>
            <a:lvl9pPr lvl="8" rtl="0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10"/>
          <p:cNvSpPr txBox="1"/>
          <p:nvPr/>
        </p:nvSpPr>
        <p:spPr>
          <a:xfrm rot="10800000" flipH="1">
            <a:off x="0" y="0"/>
            <a:ext cx="9144000" cy="46959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4" name="Google Shape;54;p10"/>
          <p:cNvSpPr/>
          <p:nvPr/>
        </p:nvSpPr>
        <p:spPr>
          <a:xfrm rot="10800000" flipH="1">
            <a:off x="0" y="4622725"/>
            <a:ext cx="9144000" cy="741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5" name="Google Shape;55;p10"/>
          <p:cNvSpPr txBox="1">
            <a:spLocks noGrp="1"/>
          </p:cNvSpPr>
          <p:nvPr>
            <p:ph type="body" idx="1"/>
          </p:nvPr>
        </p:nvSpPr>
        <p:spPr>
          <a:xfrm>
            <a:off x="57150" y="4696825"/>
            <a:ext cx="8382000" cy="446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None/>
              <a:defRPr sz="1200">
                <a:solidFill>
                  <a:schemeClr val="lt1"/>
                </a:solidFill>
              </a:defRPr>
            </a:lvl1pPr>
          </a:lstStyle>
          <a:p>
            <a:endParaRPr/>
          </a:p>
        </p:txBody>
      </p:sp>
      <p:sp>
        <p:nvSpPr>
          <p:cNvPr id="56" name="Google Shape;56;p10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buNone/>
              <a:defRPr>
                <a:solidFill>
                  <a:schemeClr val="lt1"/>
                </a:solidFill>
              </a:defRPr>
            </a:lvl1pPr>
            <a:lvl2pPr lvl="1" rtl="0">
              <a:buNone/>
              <a:defRPr>
                <a:solidFill>
                  <a:schemeClr val="lt1"/>
                </a:solidFill>
              </a:defRPr>
            </a:lvl2pPr>
            <a:lvl3pPr lvl="2" rtl="0">
              <a:buNone/>
              <a:defRPr>
                <a:solidFill>
                  <a:schemeClr val="lt1"/>
                </a:solidFill>
              </a:defRPr>
            </a:lvl3pPr>
            <a:lvl4pPr lvl="3" rtl="0">
              <a:buNone/>
              <a:defRPr>
                <a:solidFill>
                  <a:schemeClr val="lt1"/>
                </a:solidFill>
              </a:defRPr>
            </a:lvl4pPr>
            <a:lvl5pPr lvl="4" rtl="0">
              <a:buNone/>
              <a:defRPr>
                <a:solidFill>
                  <a:schemeClr val="lt1"/>
                </a:solidFill>
              </a:defRPr>
            </a:lvl5pPr>
            <a:lvl6pPr lvl="5" rtl="0">
              <a:buNone/>
              <a:defRPr>
                <a:solidFill>
                  <a:schemeClr val="lt1"/>
                </a:solidFill>
              </a:defRPr>
            </a:lvl6pPr>
            <a:lvl7pPr lvl="6" rtl="0">
              <a:buNone/>
              <a:defRPr>
                <a:solidFill>
                  <a:schemeClr val="lt1"/>
                </a:solidFill>
              </a:defRPr>
            </a:lvl7pPr>
            <a:lvl8pPr lvl="7" rtl="0">
              <a:buNone/>
              <a:defRPr>
                <a:solidFill>
                  <a:schemeClr val="lt1"/>
                </a:solidFill>
              </a:defRPr>
            </a:lvl8pPr>
            <a:lvl9pPr lvl="8" rtl="0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material">
    <p:bg>
      <p:bgPr>
        <a:solidFill>
          <a:srgbClr val="CC0000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"/>
              <a:buChar char="●"/>
              <a:defRPr sz="18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L="914400" lvl="1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○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marL="1371600" lvl="2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■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marL="1828800" lvl="3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●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marL="2286000" lvl="4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○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marL="2743200" lvl="5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■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marL="3200400" lvl="6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●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marL="3657600" lvl="7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○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marL="4114800" lvl="8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■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 rtl="0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algn="r" rtl="0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 algn="r" rtl="0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 algn="r" rtl="0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 algn="r" rtl="0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 algn="r" rtl="0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 algn="r" rtl="0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 algn="r" rtl="0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 algn="r" rtl="0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FEFEF"/>
        </a:solidFill>
        <a:effectLst/>
      </p:bgPr>
    </p:bg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3"/>
          <p:cNvSpPr txBox="1">
            <a:spLocks noGrp="1"/>
          </p:cNvSpPr>
          <p:nvPr>
            <p:ph type="ctrTitle"/>
          </p:nvPr>
        </p:nvSpPr>
        <p:spPr>
          <a:xfrm>
            <a:off x="390525" y="1819275"/>
            <a:ext cx="6272400" cy="933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solidFill>
                  <a:srgbClr val="CC0000"/>
                </a:solidFill>
              </a:rPr>
              <a:t>Artificial Intelligence: The Future of Work in Canada</a:t>
            </a:r>
            <a:endParaRPr b="1">
              <a:solidFill>
                <a:srgbClr val="CC0000"/>
              </a:solidFill>
            </a:endParaRPr>
          </a:p>
        </p:txBody>
      </p:sp>
      <p:sp>
        <p:nvSpPr>
          <p:cNvPr id="68" name="Google Shape;68;p13"/>
          <p:cNvSpPr txBox="1">
            <a:spLocks noGrp="1"/>
          </p:cNvSpPr>
          <p:nvPr>
            <p:ph type="subTitle" idx="1"/>
          </p:nvPr>
        </p:nvSpPr>
        <p:spPr>
          <a:xfrm>
            <a:off x="390525" y="2789130"/>
            <a:ext cx="8222100" cy="432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700">
                <a:solidFill>
                  <a:srgbClr val="CC0000"/>
                </a:solidFill>
              </a:rPr>
              <a:t>Aleksandra Patalita, Manvir Kaur Mangat, Theodros Zeamanuel, Alexander Lee</a:t>
            </a:r>
            <a:endParaRPr sz="1700">
              <a:solidFill>
                <a:srgbClr val="CC0000"/>
              </a:solidFill>
            </a:endParaRPr>
          </a:p>
        </p:txBody>
      </p:sp>
      <p:pic>
        <p:nvPicPr>
          <p:cNvPr id="69" name="Google Shape;69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840550" y="0"/>
            <a:ext cx="2303450" cy="259700"/>
          </a:xfrm>
          <a:prstGeom prst="rect">
            <a:avLst/>
          </a:prstGeom>
          <a:noFill/>
          <a:ln>
            <a:noFill/>
          </a:ln>
        </p:spPr>
      </p:pic>
      <p:sp>
        <p:nvSpPr>
          <p:cNvPr id="70" name="Google Shape;70;p13"/>
          <p:cNvSpPr/>
          <p:nvPr/>
        </p:nvSpPr>
        <p:spPr>
          <a:xfrm flipH="1">
            <a:off x="8241600" y="4258200"/>
            <a:ext cx="902400" cy="885300"/>
          </a:xfrm>
          <a:prstGeom prst="rtTriangle">
            <a:avLst/>
          </a:prstGeom>
          <a:solidFill>
            <a:srgbClr val="CC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Roboto"/>
              <a:ea typeface="Roboto"/>
              <a:cs typeface="Roboto"/>
              <a:sym typeface="Roboto"/>
            </a:endParaRPr>
          </a:p>
        </p:txBody>
      </p:sp>
      <p:pic>
        <p:nvPicPr>
          <p:cNvPr id="71" name="Google Shape;71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6840550" y="928376"/>
            <a:ext cx="1643375" cy="1643375"/>
          </a:xfrm>
          <a:prstGeom prst="rect">
            <a:avLst/>
          </a:prstGeom>
          <a:noFill/>
          <a:ln>
            <a:noFill/>
          </a:ln>
          <a:effectLst>
            <a:outerShdw blurRad="57150" dist="19050" dir="5400000" algn="bl" rotWithShape="0">
              <a:srgbClr val="000000">
                <a:alpha val="50000"/>
              </a:srgbClr>
            </a:outerShdw>
          </a:effec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14"/>
          <p:cNvSpPr txBox="1">
            <a:spLocks noGrp="1"/>
          </p:cNvSpPr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Issue </a:t>
            </a:r>
            <a:endParaRPr/>
          </a:p>
        </p:txBody>
      </p:sp>
      <p:sp>
        <p:nvSpPr>
          <p:cNvPr id="77" name="Google Shape;77;p14"/>
          <p:cNvSpPr txBox="1">
            <a:spLocks noGrp="1"/>
          </p:cNvSpPr>
          <p:nvPr>
            <p:ph type="body" idx="1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45720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/>
              <a:t>How should the Federal government address job loss with the rise of artificial intelligence use in Canadian workplaces?</a:t>
            </a:r>
            <a:endParaRPr sz="2000"/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endParaRPr/>
          </a:p>
        </p:txBody>
      </p:sp>
      <p:pic>
        <p:nvPicPr>
          <p:cNvPr id="78" name="Google Shape;78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4883800"/>
            <a:ext cx="2303450" cy="259700"/>
          </a:xfrm>
          <a:prstGeom prst="rect">
            <a:avLst/>
          </a:prstGeom>
          <a:noFill/>
          <a:ln>
            <a:noFill/>
          </a:ln>
        </p:spPr>
      </p:pic>
      <p:sp>
        <p:nvSpPr>
          <p:cNvPr id="79" name="Google Shape;79;p14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2</a:t>
            </a:fld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5"/>
          <p:cNvSpPr txBox="1">
            <a:spLocks noGrp="1"/>
          </p:cNvSpPr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Background </a:t>
            </a:r>
            <a:endParaRPr/>
          </a:p>
        </p:txBody>
      </p:sp>
      <p:sp>
        <p:nvSpPr>
          <p:cNvPr id="85" name="Google Shape;85;p15"/>
          <p:cNvSpPr txBox="1">
            <a:spLocks noGrp="1"/>
          </p:cNvSpPr>
          <p:nvPr>
            <p:ph type="body" idx="1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lnSpcReduction="20000"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Artificial Intelligence: ability of a machine to perform the cognitive functions that are typically  associated with human minds. 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Growing capabilities that pose severe implications to the future of the work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1 in 5 Canadians use  artificial intelligence to complete tasks at the workplace. 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 70% of Canadians are at high risk for job transformation [2020]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300 million full time jobs could be replaced, increasing employer profit by about 7%. </a:t>
            </a:r>
            <a:endParaRPr/>
          </a:p>
        </p:txBody>
      </p:sp>
      <p:pic>
        <p:nvPicPr>
          <p:cNvPr id="86" name="Google Shape;86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4883800"/>
            <a:ext cx="2303450" cy="259700"/>
          </a:xfrm>
          <a:prstGeom prst="rect">
            <a:avLst/>
          </a:prstGeom>
          <a:noFill/>
          <a:ln>
            <a:noFill/>
          </a:ln>
        </p:spPr>
      </p:pic>
      <p:sp>
        <p:nvSpPr>
          <p:cNvPr id="87" name="Google Shape;87;p15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3</a:t>
            </a:fld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6"/>
          <p:cNvSpPr txBox="1">
            <a:spLocks noGrp="1"/>
          </p:cNvSpPr>
          <p:nvPr>
            <p:ph type="title"/>
          </p:nvPr>
        </p:nvSpPr>
        <p:spPr>
          <a:xfrm>
            <a:off x="89400" y="738725"/>
            <a:ext cx="8154000" cy="767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Jurisdictional Analysis:  </a:t>
            </a:r>
            <a:r>
              <a:rPr lang="en" i="1"/>
              <a:t>(Europe &amp; United States)</a:t>
            </a:r>
            <a:endParaRPr i="1"/>
          </a:p>
        </p:txBody>
      </p:sp>
      <p:sp>
        <p:nvSpPr>
          <p:cNvPr id="93" name="Google Shape;93;p16"/>
          <p:cNvSpPr txBox="1">
            <a:spLocks noGrp="1"/>
          </p:cNvSpPr>
          <p:nvPr>
            <p:ph type="body" idx="1"/>
          </p:nvPr>
        </p:nvSpPr>
        <p:spPr>
          <a:xfrm>
            <a:off x="389250" y="2032700"/>
            <a:ext cx="8222100" cy="2710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457200" lvl="0" indent="-349250" algn="l" rtl="0">
              <a:spcBef>
                <a:spcPts val="1500"/>
              </a:spcBef>
              <a:spcAft>
                <a:spcPts val="0"/>
              </a:spcAft>
              <a:buSzPts val="1900"/>
              <a:buChar char="●"/>
            </a:pPr>
            <a:r>
              <a:rPr lang="en" sz="1900"/>
              <a:t>Establishing Legal Frameworks for AI Systems</a:t>
            </a:r>
            <a:endParaRPr sz="1900"/>
          </a:p>
          <a:p>
            <a:pPr marL="457200" lvl="0" indent="-349250" algn="l" rtl="0">
              <a:spcBef>
                <a:spcPts val="0"/>
              </a:spcBef>
              <a:spcAft>
                <a:spcPts val="0"/>
              </a:spcAft>
              <a:buSzPts val="1900"/>
              <a:buChar char="●"/>
            </a:pPr>
            <a:r>
              <a:rPr lang="en" sz="1900"/>
              <a:t>Promoting AI Ethics and Governance</a:t>
            </a:r>
            <a:endParaRPr sz="1900"/>
          </a:p>
          <a:p>
            <a:pPr marL="457200" lvl="0" indent="-349250" algn="l" rtl="0">
              <a:spcBef>
                <a:spcPts val="0"/>
              </a:spcBef>
              <a:spcAft>
                <a:spcPts val="0"/>
              </a:spcAft>
              <a:buSzPts val="1900"/>
              <a:buChar char="●"/>
            </a:pPr>
            <a:r>
              <a:rPr lang="en" sz="1900"/>
              <a:t>Fostering Public Awareness and AI Literacy</a:t>
            </a:r>
            <a:endParaRPr sz="1900"/>
          </a:p>
          <a:p>
            <a:pPr marL="457200" lvl="0" indent="-349250" algn="l" rtl="0">
              <a:spcBef>
                <a:spcPts val="0"/>
              </a:spcBef>
              <a:spcAft>
                <a:spcPts val="0"/>
              </a:spcAft>
              <a:buSzPts val="1900"/>
              <a:buChar char="●"/>
            </a:pPr>
            <a:r>
              <a:rPr lang="en" sz="1900"/>
              <a:t>Encouraging Inclusive and Diverse AI Development</a:t>
            </a:r>
            <a:endParaRPr sz="1900"/>
          </a:p>
          <a:p>
            <a:pPr marL="457200" lvl="0" indent="-349250" algn="l" rtl="0">
              <a:spcBef>
                <a:spcPts val="0"/>
              </a:spcBef>
              <a:spcAft>
                <a:spcPts val="0"/>
              </a:spcAft>
              <a:buSzPts val="1900"/>
              <a:buChar char="●"/>
            </a:pPr>
            <a:r>
              <a:rPr lang="en" sz="1900"/>
              <a:t>Building Collaborative Frameworks for AI Governance</a:t>
            </a:r>
            <a:endParaRPr sz="1900"/>
          </a:p>
        </p:txBody>
      </p:sp>
      <p:pic>
        <p:nvPicPr>
          <p:cNvPr id="94" name="Google Shape;94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4883800"/>
            <a:ext cx="2303450" cy="259700"/>
          </a:xfrm>
          <a:prstGeom prst="rect">
            <a:avLst/>
          </a:prstGeom>
          <a:noFill/>
          <a:ln>
            <a:noFill/>
          </a:ln>
        </p:spPr>
      </p:pic>
      <p:sp>
        <p:nvSpPr>
          <p:cNvPr id="95" name="Google Shape;95;p16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4</a:t>
            </a:fld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17"/>
          <p:cNvSpPr txBox="1">
            <a:spLocks noGrp="1"/>
          </p:cNvSpPr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Key Considerations</a:t>
            </a:r>
            <a:endParaRPr/>
          </a:p>
        </p:txBody>
      </p:sp>
      <p:sp>
        <p:nvSpPr>
          <p:cNvPr id="101" name="Google Shape;101;p17"/>
          <p:cNvSpPr txBox="1">
            <a:spLocks noGrp="1"/>
          </p:cNvSpPr>
          <p:nvPr>
            <p:ph type="body" idx="1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AI is an emerging field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Limited current fiscal capacity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Need to balance over-regulation with investment in Canadian AI technology</a:t>
            </a:r>
            <a:endParaRPr/>
          </a:p>
        </p:txBody>
      </p:sp>
      <p:pic>
        <p:nvPicPr>
          <p:cNvPr id="102" name="Google Shape;102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4883800"/>
            <a:ext cx="2303450" cy="259700"/>
          </a:xfrm>
          <a:prstGeom prst="rect">
            <a:avLst/>
          </a:prstGeom>
          <a:noFill/>
          <a:ln>
            <a:noFill/>
          </a:ln>
        </p:spPr>
      </p:pic>
      <p:sp>
        <p:nvSpPr>
          <p:cNvPr id="103" name="Google Shape;103;p17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5</a:t>
            </a:fld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18"/>
          <p:cNvSpPr txBox="1">
            <a:spLocks noGrp="1"/>
          </p:cNvSpPr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Policy Options: Reimagining the Role of Corporations</a:t>
            </a:r>
            <a:endParaRPr/>
          </a:p>
        </p:txBody>
      </p:sp>
      <p:sp>
        <p:nvSpPr>
          <p:cNvPr id="109" name="Google Shape;109;p18"/>
          <p:cNvSpPr txBox="1">
            <a:spLocks noGrp="1"/>
          </p:cNvSpPr>
          <p:nvPr>
            <p:ph type="body" idx="1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85000" lnSpcReduction="20000"/>
          </a:bodyPr>
          <a:lstStyle/>
          <a:p>
            <a:pPr marL="457200" lvl="0" indent="-325755" algn="l" rtl="0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en"/>
              <a:t>Transforming corporate responsibility by expanding the focus from shareholder profits to include active contributions to community welfare and the broader economy</a:t>
            </a:r>
            <a:endParaRPr/>
          </a:p>
          <a:p>
            <a:pPr marL="457200" lvl="0" indent="-325755" algn="l" rtl="0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en"/>
              <a:t>Encouraging corporations to prioritize social responsibility and community engagement fosters positive societal impacts and ensures long-term sustainability for both businesses and communities.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However, this strategy is not recommended due to the following concerns:</a:t>
            </a:r>
            <a:endParaRPr/>
          </a:p>
          <a:p>
            <a:pPr marL="457200" lvl="0" indent="-325755" algn="l" rtl="0">
              <a:spcBef>
                <a:spcPts val="1200"/>
              </a:spcBef>
              <a:spcAft>
                <a:spcPts val="0"/>
              </a:spcAft>
              <a:buSzPct val="100000"/>
              <a:buChar char="●"/>
            </a:pPr>
            <a:r>
              <a:rPr lang="en"/>
              <a:t>Potential shareholder resistance and increased regulatory costs could negatively impact market stability and corporate profitability.</a:t>
            </a:r>
            <a:endParaRPr/>
          </a:p>
          <a:p>
            <a:pPr marL="457200" lvl="0" indent="-325755" algn="l" rtl="0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en"/>
              <a:t>Implementation challenges and varied corporate responses may hinder the uniform adoption of broader societal responsibilities by corporations.</a:t>
            </a:r>
            <a:endParaRPr/>
          </a:p>
        </p:txBody>
      </p:sp>
      <p:pic>
        <p:nvPicPr>
          <p:cNvPr id="110" name="Google Shape;110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4883800"/>
            <a:ext cx="2303450" cy="259700"/>
          </a:xfrm>
          <a:prstGeom prst="rect">
            <a:avLst/>
          </a:prstGeom>
          <a:noFill/>
          <a:ln>
            <a:noFill/>
          </a:ln>
        </p:spPr>
      </p:pic>
      <p:sp>
        <p:nvSpPr>
          <p:cNvPr id="111" name="Google Shape;111;p18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6</a:t>
            </a:fld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19"/>
          <p:cNvSpPr txBox="1">
            <a:spLocks noGrp="1"/>
          </p:cNvSpPr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Policy Options: Stringent Control and Guidance on AI Technology Use </a:t>
            </a:r>
            <a:endParaRPr/>
          </a:p>
        </p:txBody>
      </p:sp>
      <p:sp>
        <p:nvSpPr>
          <p:cNvPr id="117" name="Google Shape;117;p19"/>
          <p:cNvSpPr txBox="1">
            <a:spLocks noGrp="1"/>
          </p:cNvSpPr>
          <p:nvPr>
            <p:ph type="body" idx="1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77500" lnSpcReduction="10000"/>
          </a:bodyPr>
          <a:lstStyle/>
          <a:p>
            <a:pPr marL="457200" marR="0" lvl="0" indent="-317182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en"/>
              <a:t>Implementing strict controls and guidance on AI technology use, focusing on safeguarding against potential risks, ensuring decision-making transparency, preventing discrimination, and obligating organizations to inform employees about the algorithms influencing their work and rights.</a:t>
            </a:r>
            <a:endParaRPr/>
          </a:p>
          <a:p>
            <a:pPr marL="457200" marR="0" lvl="0" indent="-317182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en"/>
              <a:t>Implementing policies that control AI use protects employees from potential harm, promotes ethical decision-making to prevent discrimination, and builds public trust through transparency and safeguards, fostering wider acceptance and adoption of AI technologies</a:t>
            </a:r>
            <a:endParaRPr/>
          </a:p>
          <a:p>
            <a:pPr marL="0" marR="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However, this strategy is not recommended due to the following concern:</a:t>
            </a:r>
            <a:endParaRPr/>
          </a:p>
          <a:p>
            <a:pPr marL="457200" marR="0" lvl="0" indent="-317182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ct val="100000"/>
              <a:buChar char="●"/>
            </a:pPr>
            <a:r>
              <a:rPr lang="en"/>
              <a:t>Businesses facing increased compliance costs as they adapt to new regulations, which could potentially hinder technological innovation in AI</a:t>
            </a:r>
            <a:endParaRPr/>
          </a:p>
        </p:txBody>
      </p:sp>
      <p:pic>
        <p:nvPicPr>
          <p:cNvPr id="118" name="Google Shape;118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4883800"/>
            <a:ext cx="2303450" cy="259700"/>
          </a:xfrm>
          <a:prstGeom prst="rect">
            <a:avLst/>
          </a:prstGeom>
          <a:noFill/>
          <a:ln>
            <a:noFill/>
          </a:ln>
        </p:spPr>
      </p:pic>
      <p:sp>
        <p:nvSpPr>
          <p:cNvPr id="119" name="Google Shape;119;p19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7</a:t>
            </a:fld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20"/>
          <p:cNvSpPr txBox="1">
            <a:spLocks noGrp="1"/>
          </p:cNvSpPr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Recommended Option: International Treaties on Artificial Intelligence </a:t>
            </a:r>
            <a:endParaRPr/>
          </a:p>
        </p:txBody>
      </p:sp>
      <p:sp>
        <p:nvSpPr>
          <p:cNvPr id="125" name="Google Shape;125;p20"/>
          <p:cNvSpPr txBox="1">
            <a:spLocks noGrp="1"/>
          </p:cNvSpPr>
          <p:nvPr>
            <p:ph type="body" idx="1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77500" lnSpcReduction="20000"/>
          </a:bodyPr>
          <a:lstStyle/>
          <a:p>
            <a:pPr marL="457200" lvl="0" indent="-317182" algn="l" rtl="0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en"/>
              <a:t>A proposed agreement among nations to establish basic rules and norms governing the development, deployment, and use of artificial intelligence technologies. </a:t>
            </a:r>
            <a:endParaRPr/>
          </a:p>
          <a:p>
            <a:pPr marL="457200" lvl="0" indent="-317182" algn="l" rtl="0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en"/>
              <a:t>Addresses concerns related to the protection of fundamental rights, promotion of democratic values, and mitigation of potential risks associated with AI systems. </a:t>
            </a:r>
            <a:endParaRPr/>
          </a:p>
          <a:p>
            <a:pPr marL="457200" lvl="0" indent="-317182" algn="l" rtl="0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en"/>
              <a:t>Seeks to provide a framework for international cooperation and coordination in managing the ethical, legal, and societal implications of AI advancements.</a:t>
            </a:r>
            <a:endParaRPr/>
          </a:p>
          <a:p>
            <a:pPr marL="457200" lvl="0" indent="-317182" algn="l" rtl="0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en"/>
              <a:t>Following international best practices: EU and the US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Risks and mitigation:</a:t>
            </a:r>
            <a:endParaRPr/>
          </a:p>
          <a:p>
            <a:pPr marL="457200" lvl="0" indent="-317182" algn="l" rtl="0">
              <a:spcBef>
                <a:spcPts val="1200"/>
              </a:spcBef>
              <a:spcAft>
                <a:spcPts val="0"/>
              </a:spcAft>
              <a:buSzPct val="100000"/>
              <a:buChar char="●"/>
            </a:pPr>
            <a:r>
              <a:rPr lang="en"/>
              <a:t>Private Sector Exclusion → Comprehensive Scope</a:t>
            </a:r>
            <a:endParaRPr/>
          </a:p>
          <a:p>
            <a:pPr marL="457200" lvl="0" indent="-317182" algn="l" rtl="0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en"/>
              <a:t>National Security Exemption → Flexibility and Adaptability</a:t>
            </a:r>
            <a:endParaRPr/>
          </a:p>
          <a:p>
            <a:pPr marL="457200" lvl="0" indent="-317182" algn="l" rtl="0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en"/>
              <a:t>Lack of Regulation → International Collaboration</a:t>
            </a:r>
            <a:endParaRPr/>
          </a:p>
        </p:txBody>
      </p:sp>
      <p:pic>
        <p:nvPicPr>
          <p:cNvPr id="126" name="Google Shape;126;p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4883800"/>
            <a:ext cx="2303450" cy="259700"/>
          </a:xfrm>
          <a:prstGeom prst="rect">
            <a:avLst/>
          </a:prstGeom>
          <a:noFill/>
          <a:ln>
            <a:noFill/>
          </a:ln>
        </p:spPr>
      </p:pic>
      <p:sp>
        <p:nvSpPr>
          <p:cNvPr id="127" name="Google Shape;127;p20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8</a:t>
            </a:fld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21"/>
          <p:cNvSpPr txBox="1">
            <a:spLocks noGrp="1"/>
          </p:cNvSpPr>
          <p:nvPr>
            <p:ph type="ctrTitle" idx="4294967295"/>
          </p:nvPr>
        </p:nvSpPr>
        <p:spPr>
          <a:xfrm>
            <a:off x="460950" y="1424200"/>
            <a:ext cx="8222100" cy="933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 fontScale="9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solidFill>
                  <a:srgbClr val="CC0000"/>
                </a:solidFill>
              </a:rPr>
              <a:t>Artificial Intelligence: The Future of Work in Canada</a:t>
            </a:r>
            <a:endParaRPr b="1">
              <a:solidFill>
                <a:srgbClr val="CC0000"/>
              </a:solidFill>
            </a:endParaRPr>
          </a:p>
        </p:txBody>
      </p:sp>
      <p:sp>
        <p:nvSpPr>
          <p:cNvPr id="133" name="Google Shape;133;p21"/>
          <p:cNvSpPr txBox="1">
            <a:spLocks noGrp="1"/>
          </p:cNvSpPr>
          <p:nvPr>
            <p:ph type="subTitle" idx="4294967295"/>
          </p:nvPr>
        </p:nvSpPr>
        <p:spPr>
          <a:xfrm>
            <a:off x="460950" y="2355305"/>
            <a:ext cx="8222100" cy="432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95000"/>
              </a:lnSpc>
              <a:spcBef>
                <a:spcPts val="0"/>
              </a:spcBef>
              <a:spcAft>
                <a:spcPts val="1200"/>
              </a:spcAft>
              <a:buSzPts val="1018"/>
              <a:buNone/>
            </a:pPr>
            <a:r>
              <a:rPr lang="en" sz="1865">
                <a:solidFill>
                  <a:srgbClr val="CC0000"/>
                </a:solidFill>
              </a:rPr>
              <a:t>Thank you!</a:t>
            </a:r>
            <a:endParaRPr sz="1865">
              <a:solidFill>
                <a:srgbClr val="CC0000"/>
              </a:solidFill>
            </a:endParaRPr>
          </a:p>
        </p:txBody>
      </p:sp>
      <p:sp>
        <p:nvSpPr>
          <p:cNvPr id="134" name="Google Shape;134;p21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9</a:t>
            </a:fld>
            <a:endParaRPr/>
          </a:p>
        </p:txBody>
      </p:sp>
      <p:pic>
        <p:nvPicPr>
          <p:cNvPr id="135" name="Google Shape;135;p2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420275" y="2907100"/>
            <a:ext cx="2303450" cy="2597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Material">
  <a:themeElements>
    <a:clrScheme name="Material">
      <a:dk1>
        <a:srgbClr val="4285F4"/>
      </a:dk1>
      <a:lt1>
        <a:srgbClr val="FFFFFF"/>
      </a:lt1>
      <a:dk2>
        <a:srgbClr val="424242"/>
      </a:dk2>
      <a:lt2>
        <a:srgbClr val="737373"/>
      </a:lt2>
      <a:accent1>
        <a:srgbClr val="0277BD"/>
      </a:accent1>
      <a:accent2>
        <a:srgbClr val="0F9D58"/>
      </a:accent2>
      <a:accent3>
        <a:srgbClr val="DB4437"/>
      </a:accent3>
      <a:accent4>
        <a:srgbClr val="FAFAFA"/>
      </a:accent4>
      <a:accent5>
        <a:srgbClr val="1A237E"/>
      </a:accent5>
      <a:accent6>
        <a:srgbClr val="F4B400"/>
      </a:accent6>
      <a:hlink>
        <a:srgbClr val="1A237E"/>
      </a:hlink>
      <a:folHlink>
        <a:srgbClr val="1A237E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529</Words>
  <Application>Microsoft Macintosh PowerPoint</Application>
  <PresentationFormat>On-screen Show (16:9)</PresentationFormat>
  <Paragraphs>50</Paragraphs>
  <Slides>9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Roboto</vt:lpstr>
      <vt:lpstr>Arial</vt:lpstr>
      <vt:lpstr>Material</vt:lpstr>
      <vt:lpstr>Artificial Intelligence: The Future of Work in Canada</vt:lpstr>
      <vt:lpstr>Issue </vt:lpstr>
      <vt:lpstr>Background </vt:lpstr>
      <vt:lpstr>Jurisdictional Analysis:  (Europe &amp; United States)</vt:lpstr>
      <vt:lpstr>Key Considerations</vt:lpstr>
      <vt:lpstr>Policy Options: Reimagining the Role of Corporations</vt:lpstr>
      <vt:lpstr>Policy Options: Stringent Control and Guidance on AI Technology Use </vt:lpstr>
      <vt:lpstr>Recommended Option: International Treaties on Artificial Intelligence </vt:lpstr>
      <vt:lpstr>Artificial Intelligence: The Future of Work in Canada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Artificial Intelligence: The Future of Work in Canada</dc:title>
  <cp:lastModifiedBy>Aleksandra Patalita</cp:lastModifiedBy>
  <cp:revision>1</cp:revision>
  <dcterms:modified xsi:type="dcterms:W3CDTF">2024-03-18T15:16:52Z</dcterms:modified>
</cp:coreProperties>
</file>