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Fira Sans Extra Condensed Medium"/>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iraSansExtraCondensedMedium-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FiraSansExtraCondensedMedium-italic.fntdata"/><Relationship Id="rId10" Type="http://schemas.openxmlformats.org/officeDocument/2006/relationships/slide" Target="slides/slide4.xml"/><Relationship Id="rId32" Type="http://schemas.openxmlformats.org/officeDocument/2006/relationships/font" Target="fonts/FiraSansExtraCondensedMedium-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FiraSansExtraCondensedMedium-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cdonaldlaurier.ca/getting-our-houses-in-order-how-a-lack-of-intergovernmental-policy-coordination-undermines-housing-affordability-in-canada/" TargetMode="External"/><Relationship Id="rId3" Type="http://schemas.openxmlformats.org/officeDocument/2006/relationships/hyperlink" Target="https://www.theglobeandmail.com/opinion/article-canada-needs-a-new-national-housing-program/" TargetMode="External"/><Relationship Id="rId4" Type="http://schemas.openxmlformats.org/officeDocument/2006/relationships/hyperlink" Target="https://fcm.ca/sites/default/files/documents/resources/submission/canada-housing-opportunity.pdf"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zumper.com/rent-research/toronto-on" TargetMode="External"/><Relationship Id="rId3" Type="http://schemas.openxmlformats.org/officeDocument/2006/relationships/hyperlink" Target="https://www.torontomu.ca/content/dam/social-innovation/Programs/Affordable_Housing_Visual_Systems_Map_Oxford.pdf" TargetMode="External"/><Relationship Id="rId4" Type="http://schemas.openxmlformats.org/officeDocument/2006/relationships/hyperlink" Target="https://www.toronto.ca/city-government/data-research-maps/research-reports/housing-and-homelessness-research-and-reports/shelter-system-flow-dat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be8927b8a_0_5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6be8927b8a_0_5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6be8927b8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6be8927b8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2023:</a:t>
            </a:r>
            <a:endParaRPr/>
          </a:p>
          <a:p>
            <a:pPr indent="-298450" lvl="0" marL="457200" rtl="0" algn="l">
              <a:spcBef>
                <a:spcPts val="0"/>
              </a:spcBef>
              <a:spcAft>
                <a:spcPts val="0"/>
              </a:spcAft>
              <a:buSzPts val="1100"/>
              <a:buChar char="-"/>
            </a:pPr>
            <a:r>
              <a:rPr lang="en-GB"/>
              <a:t>P</a:t>
            </a:r>
            <a:r>
              <a:rPr lang="en-GB"/>
              <a:t>lan was announced Oct 7th 2023, presented to Council</a:t>
            </a:r>
            <a:endParaRPr/>
          </a:p>
          <a:p>
            <a:pPr indent="-298450" lvl="0" marL="457200" rtl="0" algn="l">
              <a:spcBef>
                <a:spcPts val="0"/>
              </a:spcBef>
              <a:spcAft>
                <a:spcPts val="0"/>
              </a:spcAft>
              <a:buSzPts val="1100"/>
              <a:buChar char="-"/>
            </a:pPr>
            <a:r>
              <a:rPr lang="en-GB"/>
              <a:t>Generational Transformation of Toronto’s Housing System to Urgently Build More Affordable Homes</a:t>
            </a:r>
            <a:endParaRPr/>
          </a:p>
          <a:p>
            <a:pPr indent="-298450" lvl="0" marL="457200" rtl="0" algn="l">
              <a:spcBef>
                <a:spcPts val="0"/>
              </a:spcBef>
              <a:spcAft>
                <a:spcPts val="0"/>
              </a:spcAft>
              <a:buSzPts val="1100"/>
              <a:buChar char="-"/>
            </a:pPr>
            <a:r>
              <a:rPr lang="en-GB"/>
              <a:t>Bulding on HousingTO 2020-2030 Action Plan - especially in building more affordable rental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2024:</a:t>
            </a:r>
            <a:endParaRPr/>
          </a:p>
          <a:p>
            <a:pPr indent="0" lvl="0" marL="0" rtl="0" algn="l">
              <a:spcBef>
                <a:spcPts val="0"/>
              </a:spcBef>
              <a:spcAft>
                <a:spcPts val="0"/>
              </a:spcAft>
              <a:buClr>
                <a:schemeClr val="dk1"/>
              </a:buClr>
              <a:buSzPts val="1100"/>
              <a:buFont typeface="Arial"/>
              <a:buNone/>
            </a:pPr>
            <a:r>
              <a:rPr lang="en-GB"/>
              <a:t>staff will undertake the following activities and</a:t>
            </a:r>
            <a:endParaRPr/>
          </a:p>
          <a:p>
            <a:pPr indent="0" lvl="0" marL="0" rtl="0" algn="l">
              <a:spcBef>
                <a:spcPts val="0"/>
              </a:spcBef>
              <a:spcAft>
                <a:spcPts val="0"/>
              </a:spcAft>
              <a:buClr>
                <a:schemeClr val="dk1"/>
              </a:buClr>
              <a:buSzPts val="1100"/>
              <a:buFont typeface="Arial"/>
              <a:buNone/>
            </a:pPr>
            <a:r>
              <a:rPr lang="en-GB"/>
              <a:t>report back in 2024:</a:t>
            </a:r>
            <a:endParaRPr/>
          </a:p>
          <a:p>
            <a:pPr indent="0" lvl="0" marL="0" rtl="0" algn="l">
              <a:spcBef>
                <a:spcPts val="0"/>
              </a:spcBef>
              <a:spcAft>
                <a:spcPts val="0"/>
              </a:spcAft>
              <a:buClr>
                <a:schemeClr val="dk1"/>
              </a:buClr>
              <a:buSzPts val="1100"/>
              <a:buFont typeface="Arial"/>
              <a:buNone/>
            </a:pPr>
            <a:r>
              <a:rPr lang="en-GB"/>
              <a:t>• engage with the federal and provincial governments, Indigenous organizations,</a:t>
            </a:r>
            <a:endParaRPr/>
          </a:p>
          <a:p>
            <a:pPr indent="0" lvl="0" marL="0" rtl="0" algn="l">
              <a:spcBef>
                <a:spcPts val="0"/>
              </a:spcBef>
              <a:spcAft>
                <a:spcPts val="0"/>
              </a:spcAft>
              <a:buClr>
                <a:schemeClr val="dk1"/>
              </a:buClr>
              <a:buSzPts val="1100"/>
              <a:buFont typeface="Arial"/>
              <a:buNone/>
            </a:pPr>
            <a:r>
              <a:rPr lang="en-GB"/>
              <a:t>non-profit and co-op housing organizations, financiers, academic institutions,</a:t>
            </a:r>
            <a:endParaRPr/>
          </a:p>
          <a:p>
            <a:pPr indent="0" lvl="0" marL="0" rtl="0" algn="l">
              <a:spcBef>
                <a:spcPts val="0"/>
              </a:spcBef>
              <a:spcAft>
                <a:spcPts val="0"/>
              </a:spcAft>
              <a:buClr>
                <a:schemeClr val="dk1"/>
              </a:buClr>
              <a:buSzPts val="1100"/>
              <a:buFont typeface="Arial"/>
              <a:buNone/>
            </a:pPr>
            <a:r>
              <a:rPr lang="en-GB"/>
              <a:t>philanthropic organizations and private sector organizations (including large</a:t>
            </a:r>
            <a:endParaRPr/>
          </a:p>
          <a:p>
            <a:pPr indent="0" lvl="0" marL="0" rtl="0" algn="l">
              <a:spcBef>
                <a:spcPts val="0"/>
              </a:spcBef>
              <a:spcAft>
                <a:spcPts val="0"/>
              </a:spcAft>
              <a:buClr>
                <a:schemeClr val="dk1"/>
              </a:buClr>
              <a:buSzPts val="1100"/>
              <a:buFont typeface="Arial"/>
              <a:buNone/>
            </a:pPr>
            <a:r>
              <a:rPr lang="en-GB"/>
              <a:t>employers), to explore the establishment of a sustainable fund to support new</a:t>
            </a:r>
            <a:endParaRPr/>
          </a:p>
          <a:p>
            <a:pPr indent="0" lvl="0" marL="0" rtl="0" algn="l">
              <a:spcBef>
                <a:spcPts val="0"/>
              </a:spcBef>
              <a:spcAft>
                <a:spcPts val="0"/>
              </a:spcAft>
              <a:buClr>
                <a:schemeClr val="dk1"/>
              </a:buClr>
              <a:buSzPts val="1100"/>
              <a:buFont typeface="Arial"/>
              <a:buNone/>
            </a:pPr>
            <a:r>
              <a:rPr lang="en-GB"/>
              <a:t>development;</a:t>
            </a:r>
            <a:endParaRPr/>
          </a:p>
          <a:p>
            <a:pPr indent="0" lvl="0" marL="0" rtl="0" algn="l">
              <a:spcBef>
                <a:spcPts val="0"/>
              </a:spcBef>
              <a:spcAft>
                <a:spcPts val="0"/>
              </a:spcAft>
              <a:buClr>
                <a:schemeClr val="dk1"/>
              </a:buClr>
              <a:buSzPts val="1100"/>
              <a:buFont typeface="Arial"/>
              <a:buNone/>
            </a:pPr>
            <a:r>
              <a:rPr lang="en-GB"/>
              <a:t>• engage with United Way Greater Toronto to explore partnership opportunities</a:t>
            </a:r>
            <a:endParaRPr/>
          </a:p>
          <a:p>
            <a:pPr indent="0" lvl="0" marL="0" rtl="0" algn="l">
              <a:spcBef>
                <a:spcPts val="0"/>
              </a:spcBef>
              <a:spcAft>
                <a:spcPts val="0"/>
              </a:spcAft>
              <a:buClr>
                <a:schemeClr val="dk1"/>
              </a:buClr>
              <a:buSzPts val="1100"/>
              <a:buFont typeface="Arial"/>
              <a:buNone/>
            </a:pPr>
            <a:r>
              <a:rPr lang="en-GB"/>
              <a:t>that support non-profit led affordable housing development and acquisition</a:t>
            </a:r>
            <a:endParaRPr/>
          </a:p>
          <a:p>
            <a:pPr indent="0" lvl="0" marL="0" rtl="0" algn="l">
              <a:spcBef>
                <a:spcPts val="0"/>
              </a:spcBef>
              <a:spcAft>
                <a:spcPts val="0"/>
              </a:spcAft>
              <a:buClr>
                <a:schemeClr val="dk1"/>
              </a:buClr>
              <a:buSzPts val="1100"/>
              <a:buFont typeface="Arial"/>
              <a:buNone/>
            </a:pPr>
            <a:r>
              <a:rPr lang="en-GB"/>
              <a:t>projects and create new affordable and RGI homes, with a particular focus</a:t>
            </a:r>
            <a:endParaRPr/>
          </a:p>
          <a:p>
            <a:pPr indent="0" lvl="0" marL="0" rtl="0" algn="l">
              <a:spcBef>
                <a:spcPts val="0"/>
              </a:spcBef>
              <a:spcAft>
                <a:spcPts val="0"/>
              </a:spcAft>
              <a:buClr>
                <a:schemeClr val="dk1"/>
              </a:buClr>
              <a:buSzPts val="1100"/>
              <a:buFont typeface="Arial"/>
              <a:buNone/>
            </a:pPr>
            <a:r>
              <a:rPr lang="en-GB"/>
              <a:t>on community service infrastructure;</a:t>
            </a:r>
            <a:endParaRPr/>
          </a:p>
          <a:p>
            <a:pPr indent="0" lvl="0" marL="0" rtl="0" algn="l">
              <a:spcBef>
                <a:spcPts val="0"/>
              </a:spcBef>
              <a:spcAft>
                <a:spcPts val="0"/>
              </a:spcAft>
              <a:buClr>
                <a:schemeClr val="dk1"/>
              </a:buClr>
              <a:buSzPts val="1100"/>
              <a:buFont typeface="Arial"/>
              <a:buNone/>
            </a:pPr>
            <a:r>
              <a:rPr lang="en-GB"/>
              <a:t>• consider existing City sources of funds (e.g. Community Benefits Charge) to</a:t>
            </a:r>
            <a:endParaRPr/>
          </a:p>
          <a:p>
            <a:pPr indent="0" lvl="0" marL="0" rtl="0" algn="l">
              <a:spcBef>
                <a:spcPts val="0"/>
              </a:spcBef>
              <a:spcAft>
                <a:spcPts val="0"/>
              </a:spcAft>
              <a:buClr>
                <a:schemeClr val="dk1"/>
              </a:buClr>
              <a:buSzPts val="1100"/>
              <a:buFont typeface="Arial"/>
              <a:buNone/>
            </a:pPr>
            <a:r>
              <a:rPr lang="en-GB"/>
              <a:t>support the above;</a:t>
            </a:r>
            <a:endParaRPr/>
          </a:p>
          <a:p>
            <a:pPr indent="0" lvl="0" marL="0" rtl="0" algn="l">
              <a:spcBef>
                <a:spcPts val="0"/>
              </a:spcBef>
              <a:spcAft>
                <a:spcPts val="0"/>
              </a:spcAft>
              <a:buClr>
                <a:schemeClr val="dk1"/>
              </a:buClr>
              <a:buSzPts val="1100"/>
              <a:buFont typeface="Arial"/>
              <a:buNone/>
            </a:pPr>
            <a:r>
              <a:rPr lang="en-GB"/>
              <a:t>• review Toronto Community Housing Revitalization program and identify</a:t>
            </a:r>
            <a:endParaRPr/>
          </a:p>
          <a:p>
            <a:pPr indent="0" lvl="0" marL="0" rtl="0" algn="l">
              <a:spcBef>
                <a:spcPts val="0"/>
              </a:spcBef>
              <a:spcAft>
                <a:spcPts val="0"/>
              </a:spcAft>
              <a:buClr>
                <a:schemeClr val="dk1"/>
              </a:buClr>
              <a:buSzPts val="1100"/>
              <a:buFont typeface="Arial"/>
              <a:buNone/>
            </a:pPr>
            <a:r>
              <a:rPr lang="en-GB"/>
              <a:t>opportunities to improve program viability while optimizing city-building</a:t>
            </a:r>
            <a:endParaRPr/>
          </a:p>
          <a:p>
            <a:pPr indent="0" lvl="0" marL="0" rtl="0" algn="l">
              <a:spcBef>
                <a:spcPts val="0"/>
              </a:spcBef>
              <a:spcAft>
                <a:spcPts val="0"/>
              </a:spcAft>
              <a:buClr>
                <a:schemeClr val="dk1"/>
              </a:buClr>
              <a:buSzPts val="1100"/>
              <a:buFont typeface="Arial"/>
              <a:buNone/>
            </a:pPr>
            <a:r>
              <a:rPr lang="en-GB"/>
              <a:t>opportunities; and</a:t>
            </a:r>
            <a:endParaRPr/>
          </a:p>
          <a:p>
            <a:pPr indent="0" lvl="0" marL="0" rtl="0" algn="l">
              <a:spcBef>
                <a:spcPts val="0"/>
              </a:spcBef>
              <a:spcAft>
                <a:spcPts val="0"/>
              </a:spcAft>
              <a:buClr>
                <a:schemeClr val="dk1"/>
              </a:buClr>
              <a:buSzPts val="1100"/>
              <a:buFont typeface="Arial"/>
              <a:buNone/>
            </a:pPr>
            <a:r>
              <a:rPr lang="en-GB"/>
              <a:t>• consider other planning tools as appropriate (e.g. increased zoning permissions</a:t>
            </a:r>
            <a:endParaRPr/>
          </a:p>
          <a:p>
            <a:pPr indent="0" lvl="0" marL="0" rtl="0" algn="l">
              <a:spcBef>
                <a:spcPts val="0"/>
              </a:spcBef>
              <a:spcAft>
                <a:spcPts val="0"/>
              </a:spcAft>
              <a:buClr>
                <a:schemeClr val="dk1"/>
              </a:buClr>
              <a:buSzPts val="1100"/>
              <a:buFont typeface="Arial"/>
              <a:buNone/>
            </a:pPr>
            <a:r>
              <a:rPr lang="en-GB"/>
              <a:t>to add height and density to support delivery of the affordable and RGI</a:t>
            </a:r>
            <a:endParaRPr/>
          </a:p>
          <a:p>
            <a:pPr indent="0" lvl="0" marL="0" rtl="0" algn="l">
              <a:spcBef>
                <a:spcPts val="0"/>
              </a:spcBef>
              <a:spcAft>
                <a:spcPts val="0"/>
              </a:spcAft>
              <a:buNone/>
            </a:pPr>
            <a:r>
              <a:rPr lang="en-GB"/>
              <a:t>component of projects)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Target by 2030 as set out by HousingTO:</a:t>
            </a:r>
            <a:endParaRPr/>
          </a:p>
          <a:p>
            <a:pPr indent="-298450" lvl="0" marL="457200" rtl="0" algn="l">
              <a:spcBef>
                <a:spcPts val="0"/>
              </a:spcBef>
              <a:spcAft>
                <a:spcPts val="0"/>
              </a:spcAft>
              <a:buSzPts val="1100"/>
              <a:buChar char="-"/>
            </a:pPr>
            <a:r>
              <a:rPr lang="en-GB"/>
              <a:t>65,000 new rent-controlled homes</a:t>
            </a:r>
            <a:endParaRPr/>
          </a:p>
          <a:p>
            <a:pPr indent="-298450" lvl="0" marL="457200" rtl="0" algn="l">
              <a:spcBef>
                <a:spcPts val="0"/>
              </a:spcBef>
              <a:spcAft>
                <a:spcPts val="0"/>
              </a:spcAft>
              <a:buSzPts val="1100"/>
              <a:buChar char="-"/>
            </a:pPr>
            <a:r>
              <a:rPr lang="en-GB"/>
              <a:t>Including 6,500 RGI (rent-geared-to-income) homes</a:t>
            </a:r>
            <a:endParaRPr/>
          </a:p>
          <a:p>
            <a:pPr indent="-298450" lvl="0" marL="457200" rtl="0" algn="l">
              <a:spcBef>
                <a:spcPts val="0"/>
              </a:spcBef>
              <a:spcAft>
                <a:spcPts val="0"/>
              </a:spcAft>
              <a:buSzPts val="1100"/>
              <a:buChar char="-"/>
            </a:pPr>
            <a:r>
              <a:rPr lang="en-GB"/>
              <a:t>And 18,000 supportive homes with a focus on helping people exit homelessness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6be8927b8a_0_5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26be8927b8a_0_5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6bf3fd6f1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6bf3fd6f1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6bf3fd6f1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26bf3fd6f1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c3a7d97fdb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2c3a7d97fdb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c3a7d97fd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c3a7d97fd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c3a7d97fd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c3a7d97fd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26bd7a9177f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26bd7a9177f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rPr>
              <a:t>Despite their differences, both Vienna and Stockholm Royal Seaport offer valuable insights that can inform urban development strategies in Toronto. Here's why elements of these models could work in Toronto:</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Public-Led Approach: Leveraging municipal resources and authority, cities across Canada can adopt Vienna's model to actively guide housing development. Mixed-Income Communities: Embracing mixed-income communities promotes social integration and economic diversity, benefiting diverse populations across Canadian cities. Affordable Housing Solutions: Applying Vienna's rent cap model addresses affordability challenges, ensuring housing remains accessible in cities nationwide. Community Engagement: Incorporating Vienna's community engagement practices fosters a sense of ownership and inclusivity among residents, enhancing urban development processes across Canada. Sustainability Goals: Stockholm Royal Seaport's innovative approaches offer strategies for achieving sustainability targets set by cities nationwide. Equity Focus: Aligning with growing concerns about social equity and affordable housing, Stockholm Royal Seaport's equity objectives provide valuable insights for Canadian cities. Lessons for Expansion: Both models offer replicable strategies for urban development, providing valuable lessons for scaling up public-builder models while balancing sustainability and equity objectives across Canada.</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rPr>
              <a:t>While Vienna and Stockholm Royal Seaport have unique characteristics, their underlying principles of sustainability, equity, and community engagement hold relevance for Toronto's urban development challenges. By adapting and integrating elements of these models into Toronto's context, the city can work towards creating more inclusive, sustainable, and resilient communities for its residents.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c3a7d977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2c3a7d977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rPr>
              <a:t>Expanding Toronto’s public-builder model to more Canadian cities, coupled with elements of urban experimentation, holds significant potential to improve sustainability and equity in addressing the housing crisis across the country. Here's how:</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b="1" lang="en-GB" sz="1200">
                <a:solidFill>
                  <a:schemeClr val="dk1"/>
                </a:solidFill>
              </a:rPr>
              <a:t>Affordability Solutions</a:t>
            </a:r>
            <a:r>
              <a:rPr lang="en-GB" sz="1200">
                <a:solidFill>
                  <a:schemeClr val="dk1"/>
                </a:solidFill>
              </a:rPr>
              <a:t>: Toronto's public-builder model emphasizes affordable housing solutions, such as rent caps and mixed-income communities. By expanding this model to other cities, particularly those facing similar affordability challenges, it ensures that housing remains accessible to a diverse range of income levels, mitigating the impacts of the housing crisis on vulnerable populations.</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b="1" lang="en-GB" sz="1200">
                <a:solidFill>
                  <a:schemeClr val="dk1"/>
                </a:solidFill>
              </a:rPr>
              <a:t>Sustainability Goals</a:t>
            </a:r>
            <a:r>
              <a:rPr lang="en-GB" sz="1200">
                <a:solidFill>
                  <a:schemeClr val="dk1"/>
                </a:solidFill>
              </a:rPr>
              <a:t>: Incorporating elements of urban experimentation allows for the implementation of innovative sustainability measures in housing developments. This includes integrating renewable energy sources, implementing green building practices, and promoting sustainable transportation solutions. By aligning with sustainability goals, the expanded public-builder model contributes to reducing carbon emissions, conserving resources, and creating healthier, more resilient communities across Canada.</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b="1" lang="en-GB" sz="1200">
                <a:solidFill>
                  <a:schemeClr val="dk1"/>
                </a:solidFill>
              </a:rPr>
              <a:t>Equity and Inclusion</a:t>
            </a:r>
            <a:r>
              <a:rPr lang="en-GB" sz="1200">
                <a:solidFill>
                  <a:schemeClr val="dk1"/>
                </a:solidFill>
              </a:rPr>
              <a:t>: The public-builder model prioritizes equity and inclusion by fostering mixed-income communities and promoting social integration. By expanding this model to more Canadian cities, it ensures that housing developments are designed to accommodate diverse socioeconomic backgrounds, reducing segregation and promoting social cohesion. Additionally, community engagement practices ensure that residents have a voice in the development process, fostering a sense of ownership and inclusivity.</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b="1" lang="en-GB" sz="1200">
                <a:solidFill>
                  <a:schemeClr val="dk1"/>
                </a:solidFill>
              </a:rPr>
              <a:t>Replicability and Scalability</a:t>
            </a:r>
            <a:r>
              <a:rPr lang="en-GB" sz="1200">
                <a:solidFill>
                  <a:schemeClr val="dk1"/>
                </a:solidFill>
              </a:rPr>
              <a:t>: Toronto's public-builder model, coupled with elements of urban experimentation, offers replicable and scalable solutions that can be adapted to different contexts and challenges across Canada. By learning from Toronto's experiences and incorporating lessons from successful international models like Vienna and Stockholm Royal Seaport, cities can tailor housing development strategies to their unique needs while upholding principles of sustainability and equity.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rPr>
              <a:t>In summary, expanding Toronto’s public-builder model to more Canadian cities, alongside elements of urban experimentation, presents an opportunity to address the housing crisis by providing affordable, sustainable, and inclusive housing solutions. By prioritizing affordability, sustainability, and equity, cities can work towards creating thriving communities where all residents have access to safe, affordable housing and opportunities for prosperity.</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c3a7d97fd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2c3a7d97f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6be8927b8a_0_5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6be8927b8a_0_5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MacDonald Laurier Institute:</a:t>
            </a:r>
            <a:endParaRPr>
              <a:solidFill>
                <a:schemeClr val="dk1"/>
              </a:solidFill>
            </a:endParaRPr>
          </a:p>
          <a:p>
            <a:pPr indent="-298450" lvl="0" marL="457200" rtl="0" algn="l">
              <a:spcBef>
                <a:spcPts val="0"/>
              </a:spcBef>
              <a:spcAft>
                <a:spcPts val="0"/>
              </a:spcAft>
              <a:buClr>
                <a:schemeClr val="dk1"/>
              </a:buClr>
              <a:buSzPts val="1100"/>
              <a:buChar char="-"/>
            </a:pPr>
            <a:r>
              <a:rPr lang="en-GB" u="sng">
                <a:solidFill>
                  <a:schemeClr val="hlink"/>
                </a:solidFill>
                <a:hlinkClick r:id="rId2"/>
              </a:rPr>
              <a:t>https://macdonaldlaurier.ca/getting-our-houses-in-order-how-a-lack-of-intergovernmental-policy-coordination-undermines-housing-affordability-in-canada/</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Number of new inhabitants each year has on average grown from under 300,000 in the 1970s, to an average just under 400,000 today.</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Housing completions have actually decreased on average over the same period.</a:t>
            </a:r>
            <a:endParaRPr>
              <a:solidFill>
                <a:schemeClr val="dk1"/>
              </a:solidFill>
            </a:endParaRPr>
          </a:p>
          <a:p>
            <a:pPr indent="-298450" lvl="1" marL="9144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3"/>
              </a:rPr>
              <a:t>https://www.theglobeandmail.com/opinion/article-canada-needs-a-new-national-housing-program/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4"/>
              </a:rPr>
              <a:t>https://fcm.ca/sites/default/files/documents/resources/submission/canada-housing-opportunity.pdf</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6bad48e5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6bad48e5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be8927b8a_0_5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6be8927b8a_0_5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u="sng">
                <a:solidFill>
                  <a:schemeClr val="hlink"/>
                </a:solidFill>
                <a:hlinkClick r:id="rId2"/>
              </a:rPr>
              <a:t>https://www.zumper.com/rent-research/toronto-on</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3"/>
              </a:rPr>
              <a:t>https://www.torontomu.ca/content/dam/social-innovation/Programs/Affordable_Housing_Visual_Systems_Map_Oxford.pdf</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4"/>
              </a:rPr>
              <a:t>https://www.toronto.ca/city-government/data-research-maps/research-reports/housing-and-homelessness-research-and-reports/shelter-system-flow-data/</a:t>
            </a: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6bf3fd6f18_1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6bf3fd6f18_1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6be8927b8a_0_5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6be8927b8a_0_5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In Vienna, the government plays a central role in housing development through a Municipal-Led Development approach, actively identifying sites and managing the process. This ensures strategic and efficient use of resources. Additionally, Vienna prioritizes Mixed-Income Communities, offering diverse housing options within developments to promote social integration and economic diversity. Moreover, the implementation of Rent Caps based on household income ensures housing affordability, contributing to inclusive urban growth. Finally, the city directly contracts construction companies, ensuring high-quality standards and adherence to regulations, fostering accountability and efficiency in the construction process.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6be8927b8a_0_5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6be8927b8a_0_5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Vienna emphasizes Public Ownership and Management of housing developments, ensuring stability and oversight in the housing sector. Additionally, the city prioritizes Community Engagement, involving residents in the development process to foster a sense of ownership and inclusion, ultimately enhancing the quality and responsiveness of urban development initiatives.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6be8927b8a_0_5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26be8927b8a_0_5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Stockholm Royal Seaport is a large-scale urban development initiative led by the City of Stockholm, emphasizing sustainability, innovation, and equity. It incorporates mixed-use developments, green spaces, and sustainable transportation solutions, serving as a platform for urban experimentation. With ambitious sustainability goals aiming to be one of the world's most sustainable urban districts, Stockholm Royal Seaport integrates renewable energy, efficient water management, and environmental targets.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6be8927b8a_0_5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6be8927b8a_0_5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Furthermore, its Equity Focus prioritizes social inclusion, affordable housing, and accessibility through a diverse mix of housing types and public amenities, promoting social cohesion. Its relevance lies in offering valuable lessons for expanding Toronto's public-builder model to other Canadian cities, providing a replicable framework for balancing urban development with sustainability and equity objectives nationwide.</a:t>
            </a:r>
            <a:endParaRPr>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6be8927b8a_0_5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6be8927b8a_0_5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5704691" y="1476452"/>
            <a:ext cx="2723700" cy="1271400"/>
          </a:xfrm>
          <a:prstGeom prst="rect">
            <a:avLst/>
          </a:prstGeom>
        </p:spPr>
        <p:txBody>
          <a:bodyPr anchorCtr="0" anchor="b" bIns="91425" lIns="91425" spcFirstLastPara="1" rIns="91425" wrap="square" tIns="91425">
            <a:noAutofit/>
          </a:bodyPr>
          <a:lstStyle>
            <a:lvl1pPr lvl="0" rtl="0" algn="ctr">
              <a:lnSpc>
                <a:spcPct val="90000"/>
              </a:lnSpc>
              <a:spcBef>
                <a:spcPts val="0"/>
              </a:spcBef>
              <a:spcAft>
                <a:spcPts val="0"/>
              </a:spcAft>
              <a:buSzPts val="5200"/>
              <a:buNone/>
              <a:defRPr sz="40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5704585" y="2713552"/>
            <a:ext cx="2723700" cy="69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sp>
        <p:nvSpPr>
          <p:cNvPr id="60" name="Google Shape;60;p16"/>
          <p:cNvSpPr txBox="1"/>
          <p:nvPr>
            <p:ph type="title"/>
          </p:nvPr>
        </p:nvSpPr>
        <p:spPr>
          <a:xfrm>
            <a:off x="710275" y="536650"/>
            <a:ext cx="7723500" cy="48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6"/>
          <p:cNvSpPr txBox="1"/>
          <p:nvPr>
            <p:ph idx="1" type="body"/>
          </p:nvPr>
        </p:nvSpPr>
        <p:spPr>
          <a:xfrm>
            <a:off x="710275" y="1152475"/>
            <a:ext cx="7723500" cy="3454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62" name="Google Shape;6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 name="Shape 63"/>
        <p:cNvGrpSpPr/>
        <p:nvPr/>
      </p:nvGrpSpPr>
      <p:grpSpPr>
        <a:xfrm>
          <a:off x="0" y="0"/>
          <a:ext cx="0" cy="0"/>
          <a:chOff x="0" y="0"/>
          <a:chExt cx="0" cy="0"/>
        </a:xfrm>
      </p:grpSpPr>
      <p:sp>
        <p:nvSpPr>
          <p:cNvPr id="64" name="Google Shape;64;p17"/>
          <p:cNvSpPr txBox="1"/>
          <p:nvPr>
            <p:ph type="title"/>
          </p:nvPr>
        </p:nvSpPr>
        <p:spPr>
          <a:xfrm>
            <a:off x="710275" y="536650"/>
            <a:ext cx="7723500" cy="48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6" name="Google Shape;6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7" name="Google Shape;6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8"/>
          <p:cNvSpPr txBox="1"/>
          <p:nvPr>
            <p:ph type="title"/>
          </p:nvPr>
        </p:nvSpPr>
        <p:spPr>
          <a:xfrm>
            <a:off x="2857489" y="536650"/>
            <a:ext cx="3429000" cy="481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dk1"/>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0" name="Shape 70"/>
        <p:cNvGrpSpPr/>
        <p:nvPr/>
      </p:nvGrpSpPr>
      <p:grpSpPr>
        <a:xfrm>
          <a:off x="0" y="0"/>
          <a:ext cx="0" cy="0"/>
          <a:chOff x="0" y="0"/>
          <a:chExt cx="0" cy="0"/>
        </a:xfrm>
      </p:grpSpPr>
      <p:sp>
        <p:nvSpPr>
          <p:cNvPr id="71" name="Google Shape;71;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2" name="Google Shape;72;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4" name="Shape 74"/>
        <p:cNvGrpSpPr/>
        <p:nvPr/>
      </p:nvGrpSpPr>
      <p:grpSpPr>
        <a:xfrm>
          <a:off x="0" y="0"/>
          <a:ext cx="0" cy="0"/>
          <a:chOff x="0" y="0"/>
          <a:chExt cx="0" cy="0"/>
        </a:xfrm>
      </p:grpSpPr>
      <p:sp>
        <p:nvSpPr>
          <p:cNvPr id="75" name="Google Shape;75;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6" name="Google Shape;7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 name="Shape 77"/>
        <p:cNvGrpSpPr/>
        <p:nvPr/>
      </p:nvGrpSpPr>
      <p:grpSpPr>
        <a:xfrm>
          <a:off x="0" y="0"/>
          <a:ext cx="0" cy="0"/>
          <a:chOff x="0" y="0"/>
          <a:chExt cx="0" cy="0"/>
        </a:xfrm>
      </p:grpSpPr>
      <p:sp>
        <p:nvSpPr>
          <p:cNvPr id="78" name="Google Shape;78;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0" name="Google Shape;80;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1" name="Google Shape;81;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82" name="Google Shape;8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3" name="Shape 83"/>
        <p:cNvGrpSpPr/>
        <p:nvPr/>
      </p:nvGrpSpPr>
      <p:grpSpPr>
        <a:xfrm>
          <a:off x="0" y="0"/>
          <a:ext cx="0" cy="0"/>
          <a:chOff x="0" y="0"/>
          <a:chExt cx="0" cy="0"/>
        </a:xfrm>
      </p:grpSpPr>
      <p:sp>
        <p:nvSpPr>
          <p:cNvPr id="84" name="Google Shape;84;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200"/>
              <a:buNone/>
              <a:defRPr/>
            </a:lvl1pPr>
          </a:lstStyle>
          <a:p/>
        </p:txBody>
      </p:sp>
      <p:sp>
        <p:nvSpPr>
          <p:cNvPr id="85" name="Google Shape;8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 name="Shape 86"/>
        <p:cNvGrpSpPr/>
        <p:nvPr/>
      </p:nvGrpSpPr>
      <p:grpSpPr>
        <a:xfrm>
          <a:off x="0" y="0"/>
          <a:ext cx="0" cy="0"/>
          <a:chOff x="0" y="0"/>
          <a:chExt cx="0" cy="0"/>
        </a:xfrm>
      </p:grpSpPr>
      <p:sp>
        <p:nvSpPr>
          <p:cNvPr id="87" name="Google Shape;87;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8" name="Google Shape;88;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a:lvl1pPr>
            <a:lvl2pPr indent="-304800" lvl="1" marL="914400" rtl="0" algn="ctr">
              <a:spcBef>
                <a:spcPts val="1600"/>
              </a:spcBef>
              <a:spcAft>
                <a:spcPts val="0"/>
              </a:spcAft>
              <a:buSzPts val="1200"/>
              <a:buChar char="○"/>
              <a:defRPr/>
            </a:lvl2pPr>
            <a:lvl3pPr indent="-304800" lvl="2" marL="1371600" rtl="0" algn="ctr">
              <a:spcBef>
                <a:spcPts val="1600"/>
              </a:spcBef>
              <a:spcAft>
                <a:spcPts val="0"/>
              </a:spcAft>
              <a:buSzPts val="1200"/>
              <a:buChar char="■"/>
              <a:defRPr/>
            </a:lvl3pPr>
            <a:lvl4pPr indent="-304800" lvl="3" marL="1828800" rtl="0" algn="ctr">
              <a:spcBef>
                <a:spcPts val="1600"/>
              </a:spcBef>
              <a:spcAft>
                <a:spcPts val="0"/>
              </a:spcAft>
              <a:buSzPts val="1200"/>
              <a:buChar char="●"/>
              <a:defRPr/>
            </a:lvl4pPr>
            <a:lvl5pPr indent="-304800" lvl="4" marL="2286000" rtl="0" algn="ctr">
              <a:spcBef>
                <a:spcPts val="1600"/>
              </a:spcBef>
              <a:spcAft>
                <a:spcPts val="0"/>
              </a:spcAft>
              <a:buSzPts val="1200"/>
              <a:buChar char="○"/>
              <a:defRPr/>
            </a:lvl5pPr>
            <a:lvl6pPr indent="-304800" lvl="5" marL="2743200" rtl="0" algn="ctr">
              <a:spcBef>
                <a:spcPts val="1600"/>
              </a:spcBef>
              <a:spcAft>
                <a:spcPts val="0"/>
              </a:spcAft>
              <a:buSzPts val="1200"/>
              <a:buChar char="■"/>
              <a:defRPr/>
            </a:lvl6pPr>
            <a:lvl7pPr indent="-304800" lvl="6" marL="3200400" rtl="0" algn="ctr">
              <a:spcBef>
                <a:spcPts val="1600"/>
              </a:spcBef>
              <a:spcAft>
                <a:spcPts val="0"/>
              </a:spcAft>
              <a:buSzPts val="1200"/>
              <a:buChar char="●"/>
              <a:defRPr/>
            </a:lvl7pPr>
            <a:lvl8pPr indent="-304800" lvl="7" marL="3657600" rtl="0" algn="ctr">
              <a:spcBef>
                <a:spcPts val="1600"/>
              </a:spcBef>
              <a:spcAft>
                <a:spcPts val="0"/>
              </a:spcAft>
              <a:buSzPts val="1200"/>
              <a:buChar char="○"/>
              <a:defRPr/>
            </a:lvl8pPr>
            <a:lvl9pPr indent="-304800" lvl="8" marL="4114800" rtl="0" algn="ctr">
              <a:spcBef>
                <a:spcPts val="1600"/>
              </a:spcBef>
              <a:spcAft>
                <a:spcPts val="1600"/>
              </a:spcAft>
              <a:buSzPts val="1200"/>
              <a:buChar char="■"/>
              <a:defRPr/>
            </a:lvl9pPr>
          </a:lstStyle>
          <a:p/>
        </p:txBody>
      </p:sp>
      <p:sp>
        <p:nvSpPr>
          <p:cNvPr id="89" name="Google Shape;8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One Column 1">
  <p:cSld name="CUSTOM">
    <p:spTree>
      <p:nvGrpSpPr>
        <p:cNvPr id="91" name="Shape 91"/>
        <p:cNvGrpSpPr/>
        <p:nvPr/>
      </p:nvGrpSpPr>
      <p:grpSpPr>
        <a:xfrm>
          <a:off x="0" y="0"/>
          <a:ext cx="0" cy="0"/>
          <a:chOff x="0" y="0"/>
          <a:chExt cx="0" cy="0"/>
        </a:xfrm>
      </p:grpSpPr>
      <p:sp>
        <p:nvSpPr>
          <p:cNvPr id="92" name="Google Shape;92;p25"/>
          <p:cNvSpPr txBox="1"/>
          <p:nvPr>
            <p:ph type="title"/>
          </p:nvPr>
        </p:nvSpPr>
        <p:spPr>
          <a:xfrm>
            <a:off x="5985575" y="1492063"/>
            <a:ext cx="2484300" cy="848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93" name="Google Shape;93;p25"/>
          <p:cNvSpPr txBox="1"/>
          <p:nvPr>
            <p:ph idx="1" type="subTitle"/>
          </p:nvPr>
        </p:nvSpPr>
        <p:spPr>
          <a:xfrm>
            <a:off x="5971000" y="2449313"/>
            <a:ext cx="2513400" cy="12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One Column 2">
  <p:cSld name="CUSTOM_1">
    <p:spTree>
      <p:nvGrpSpPr>
        <p:cNvPr id="94" name="Shape 94"/>
        <p:cNvGrpSpPr/>
        <p:nvPr/>
      </p:nvGrpSpPr>
      <p:grpSpPr>
        <a:xfrm>
          <a:off x="0" y="0"/>
          <a:ext cx="0" cy="0"/>
          <a:chOff x="0" y="0"/>
          <a:chExt cx="0" cy="0"/>
        </a:xfrm>
      </p:grpSpPr>
      <p:sp>
        <p:nvSpPr>
          <p:cNvPr id="95" name="Google Shape;95;p26"/>
          <p:cNvSpPr txBox="1"/>
          <p:nvPr>
            <p:ph type="title"/>
          </p:nvPr>
        </p:nvSpPr>
        <p:spPr>
          <a:xfrm>
            <a:off x="673375" y="1645813"/>
            <a:ext cx="2484300" cy="848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96" name="Google Shape;96;p26"/>
          <p:cNvSpPr txBox="1"/>
          <p:nvPr>
            <p:ph idx="1" type="subTitle"/>
          </p:nvPr>
        </p:nvSpPr>
        <p:spPr>
          <a:xfrm>
            <a:off x="658800" y="2603072"/>
            <a:ext cx="2513400" cy="894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2"/>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0275" y="536650"/>
            <a:ext cx="7723500" cy="48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p:txBody>
      </p:sp>
      <p:sp>
        <p:nvSpPr>
          <p:cNvPr id="52" name="Google Shape;52;p13"/>
          <p:cNvSpPr txBox="1"/>
          <p:nvPr>
            <p:ph idx="1" type="body"/>
          </p:nvPr>
        </p:nvSpPr>
        <p:spPr>
          <a:xfrm>
            <a:off x="710275" y="1152475"/>
            <a:ext cx="7723500" cy="3454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434343"/>
              </a:buClr>
              <a:buSzPts val="1200"/>
              <a:buFont typeface="Roboto"/>
              <a:buChar char="●"/>
              <a:defRPr sz="1200">
                <a:solidFill>
                  <a:srgbClr val="434343"/>
                </a:solidFill>
                <a:latin typeface="Roboto"/>
                <a:ea typeface="Roboto"/>
                <a:cs typeface="Roboto"/>
                <a:sym typeface="Roboto"/>
              </a:defRPr>
            </a:lvl1pPr>
            <a:lvl2pPr indent="-304800" lvl="1" marL="914400" rtl="0">
              <a:lnSpc>
                <a:spcPct val="115000"/>
              </a:lnSpc>
              <a:spcBef>
                <a:spcPts val="1600"/>
              </a:spcBef>
              <a:spcAft>
                <a:spcPts val="0"/>
              </a:spcAft>
              <a:buClr>
                <a:srgbClr val="434343"/>
              </a:buClr>
              <a:buSzPts val="1200"/>
              <a:buFont typeface="Roboto"/>
              <a:buChar char="○"/>
              <a:defRPr sz="1200">
                <a:solidFill>
                  <a:srgbClr val="434343"/>
                </a:solidFill>
                <a:latin typeface="Roboto"/>
                <a:ea typeface="Roboto"/>
                <a:cs typeface="Roboto"/>
                <a:sym typeface="Roboto"/>
              </a:defRPr>
            </a:lvl2pPr>
            <a:lvl3pPr indent="-304800" lvl="2" marL="1371600" rtl="0">
              <a:lnSpc>
                <a:spcPct val="115000"/>
              </a:lnSpc>
              <a:spcBef>
                <a:spcPts val="1600"/>
              </a:spcBef>
              <a:spcAft>
                <a:spcPts val="0"/>
              </a:spcAft>
              <a:buClr>
                <a:srgbClr val="434343"/>
              </a:buClr>
              <a:buSzPts val="1200"/>
              <a:buFont typeface="Roboto"/>
              <a:buChar char="■"/>
              <a:defRPr sz="1200">
                <a:solidFill>
                  <a:srgbClr val="434343"/>
                </a:solidFill>
                <a:latin typeface="Roboto"/>
                <a:ea typeface="Roboto"/>
                <a:cs typeface="Roboto"/>
                <a:sym typeface="Roboto"/>
              </a:defRPr>
            </a:lvl3pPr>
            <a:lvl4pPr indent="-304800" lvl="3" marL="1828800" rtl="0">
              <a:lnSpc>
                <a:spcPct val="115000"/>
              </a:lnSpc>
              <a:spcBef>
                <a:spcPts val="1600"/>
              </a:spcBef>
              <a:spcAft>
                <a:spcPts val="0"/>
              </a:spcAft>
              <a:buClr>
                <a:srgbClr val="434343"/>
              </a:buClr>
              <a:buSzPts val="1200"/>
              <a:buFont typeface="Roboto"/>
              <a:buChar char="●"/>
              <a:defRPr sz="1200">
                <a:solidFill>
                  <a:srgbClr val="434343"/>
                </a:solidFill>
                <a:latin typeface="Roboto"/>
                <a:ea typeface="Roboto"/>
                <a:cs typeface="Roboto"/>
                <a:sym typeface="Roboto"/>
              </a:defRPr>
            </a:lvl4pPr>
            <a:lvl5pPr indent="-304800" lvl="4" marL="2286000" rtl="0">
              <a:lnSpc>
                <a:spcPct val="115000"/>
              </a:lnSpc>
              <a:spcBef>
                <a:spcPts val="1600"/>
              </a:spcBef>
              <a:spcAft>
                <a:spcPts val="0"/>
              </a:spcAft>
              <a:buClr>
                <a:srgbClr val="434343"/>
              </a:buClr>
              <a:buSzPts val="1200"/>
              <a:buFont typeface="Roboto"/>
              <a:buChar char="○"/>
              <a:defRPr sz="1200">
                <a:solidFill>
                  <a:srgbClr val="434343"/>
                </a:solidFill>
                <a:latin typeface="Roboto"/>
                <a:ea typeface="Roboto"/>
                <a:cs typeface="Roboto"/>
                <a:sym typeface="Roboto"/>
              </a:defRPr>
            </a:lvl5pPr>
            <a:lvl6pPr indent="-304800" lvl="5" marL="2743200" rtl="0">
              <a:lnSpc>
                <a:spcPct val="115000"/>
              </a:lnSpc>
              <a:spcBef>
                <a:spcPts val="1600"/>
              </a:spcBef>
              <a:spcAft>
                <a:spcPts val="0"/>
              </a:spcAft>
              <a:buClr>
                <a:srgbClr val="434343"/>
              </a:buClr>
              <a:buSzPts val="1200"/>
              <a:buFont typeface="Roboto"/>
              <a:buChar char="■"/>
              <a:defRPr sz="1200">
                <a:solidFill>
                  <a:srgbClr val="434343"/>
                </a:solidFill>
                <a:latin typeface="Roboto"/>
                <a:ea typeface="Roboto"/>
                <a:cs typeface="Roboto"/>
                <a:sym typeface="Roboto"/>
              </a:defRPr>
            </a:lvl6pPr>
            <a:lvl7pPr indent="-304800" lvl="6" marL="3200400" rtl="0">
              <a:lnSpc>
                <a:spcPct val="115000"/>
              </a:lnSpc>
              <a:spcBef>
                <a:spcPts val="1600"/>
              </a:spcBef>
              <a:spcAft>
                <a:spcPts val="0"/>
              </a:spcAft>
              <a:buClr>
                <a:srgbClr val="434343"/>
              </a:buClr>
              <a:buSzPts val="1200"/>
              <a:buFont typeface="Roboto"/>
              <a:buChar char="●"/>
              <a:defRPr sz="1200">
                <a:solidFill>
                  <a:srgbClr val="434343"/>
                </a:solidFill>
                <a:latin typeface="Roboto"/>
                <a:ea typeface="Roboto"/>
                <a:cs typeface="Roboto"/>
                <a:sym typeface="Roboto"/>
              </a:defRPr>
            </a:lvl7pPr>
            <a:lvl8pPr indent="-304800" lvl="7" marL="3657600" rtl="0">
              <a:lnSpc>
                <a:spcPct val="115000"/>
              </a:lnSpc>
              <a:spcBef>
                <a:spcPts val="1600"/>
              </a:spcBef>
              <a:spcAft>
                <a:spcPts val="0"/>
              </a:spcAft>
              <a:buClr>
                <a:srgbClr val="434343"/>
              </a:buClr>
              <a:buSzPts val="1200"/>
              <a:buFont typeface="Roboto"/>
              <a:buChar char="○"/>
              <a:defRPr sz="1200">
                <a:solidFill>
                  <a:srgbClr val="434343"/>
                </a:solidFill>
                <a:latin typeface="Roboto"/>
                <a:ea typeface="Roboto"/>
                <a:cs typeface="Roboto"/>
                <a:sym typeface="Roboto"/>
              </a:defRPr>
            </a:lvl8pPr>
            <a:lvl9pPr indent="-304800" lvl="8" marL="4114800" rtl="0">
              <a:lnSpc>
                <a:spcPct val="115000"/>
              </a:lnSpc>
              <a:spcBef>
                <a:spcPts val="1600"/>
              </a:spcBef>
              <a:spcAft>
                <a:spcPts val="1600"/>
              </a:spcAft>
              <a:buClr>
                <a:srgbClr val="434343"/>
              </a:buClr>
              <a:buSzPts val="1200"/>
              <a:buFont typeface="Roboto"/>
              <a:buChar char="■"/>
              <a:defRPr sz="1200">
                <a:solidFill>
                  <a:srgbClr val="434343"/>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15">
          <p15:clr>
            <a:srgbClr val="EA4335"/>
          </p15:clr>
        </p15:guide>
        <p15:guide id="2" orient="horz" pos="415">
          <p15:clr>
            <a:srgbClr val="EA4335"/>
          </p15:clr>
        </p15:guide>
        <p15:guide id="3" pos="5345">
          <p15:clr>
            <a:srgbClr val="EA4335"/>
          </p15:clr>
        </p15:guide>
        <p15:guide id="4" orient="horz" pos="282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7"/>
          <p:cNvSpPr/>
          <p:nvPr/>
        </p:nvSpPr>
        <p:spPr>
          <a:xfrm rot="-900191">
            <a:off x="-834583" y="1353506"/>
            <a:ext cx="6109566" cy="6109566"/>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7"/>
          <p:cNvSpPr txBox="1"/>
          <p:nvPr>
            <p:ph type="ctrTitle"/>
          </p:nvPr>
        </p:nvSpPr>
        <p:spPr>
          <a:xfrm>
            <a:off x="4011425" y="544425"/>
            <a:ext cx="4417200" cy="220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The City Builds The City:</a:t>
            </a:r>
            <a:endParaRPr sz="3600"/>
          </a:p>
          <a:p>
            <a:pPr indent="0" lvl="0" marL="0" rtl="0" algn="ctr">
              <a:spcBef>
                <a:spcPts val="0"/>
              </a:spcBef>
              <a:spcAft>
                <a:spcPts val="0"/>
              </a:spcAft>
              <a:buNone/>
            </a:pPr>
            <a:r>
              <a:rPr lang="en-GB" sz="3600"/>
              <a:t>A Pan-Canadian Public Builder Model</a:t>
            </a:r>
            <a:endParaRPr sz="3600"/>
          </a:p>
        </p:txBody>
      </p:sp>
      <p:sp>
        <p:nvSpPr>
          <p:cNvPr id="103" name="Google Shape;103;p27"/>
          <p:cNvSpPr txBox="1"/>
          <p:nvPr>
            <p:ph idx="1" type="subTitle"/>
          </p:nvPr>
        </p:nvSpPr>
        <p:spPr>
          <a:xfrm>
            <a:off x="4858175" y="2747925"/>
            <a:ext cx="3570600" cy="69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H</a:t>
            </a:r>
            <a:r>
              <a:rPr b="1" lang="en-GB"/>
              <a:t>alima Ali, Matthew Chasmar, Jacob VanHelder, </a:t>
            </a:r>
            <a:r>
              <a:rPr lang="en-GB"/>
              <a:t>Andre Fajardo</a:t>
            </a:r>
            <a:endParaRPr/>
          </a:p>
        </p:txBody>
      </p:sp>
      <p:grpSp>
        <p:nvGrpSpPr>
          <p:cNvPr id="104" name="Google Shape;104;p27"/>
          <p:cNvGrpSpPr/>
          <p:nvPr/>
        </p:nvGrpSpPr>
        <p:grpSpPr>
          <a:xfrm flipH="1">
            <a:off x="-9280" y="-4191038"/>
            <a:ext cx="1495763" cy="8207149"/>
            <a:chOff x="7139615" y="1617320"/>
            <a:chExt cx="429163" cy="2354790"/>
          </a:xfrm>
        </p:grpSpPr>
        <p:sp>
          <p:nvSpPr>
            <p:cNvPr id="105" name="Google Shape;105;p27"/>
            <p:cNvSpPr/>
            <p:nvPr/>
          </p:nvSpPr>
          <p:spPr>
            <a:xfrm>
              <a:off x="7140610" y="2696598"/>
              <a:ext cx="428168" cy="247277"/>
            </a:xfrm>
            <a:custGeom>
              <a:rect b="b" l="l" r="r" t="t"/>
              <a:pathLst>
                <a:path extrusionOk="0" h="24852" w="43032">
                  <a:moveTo>
                    <a:pt x="21449" y="1"/>
                  </a:moveTo>
                  <a:lnTo>
                    <a:pt x="1" y="12376"/>
                  </a:lnTo>
                  <a:lnTo>
                    <a:pt x="21583" y="24852"/>
                  </a:lnTo>
                  <a:lnTo>
                    <a:pt x="43031" y="12476"/>
                  </a:lnTo>
                  <a:lnTo>
                    <a:pt x="21449" y="1"/>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7"/>
            <p:cNvSpPr/>
            <p:nvPr/>
          </p:nvSpPr>
          <p:spPr>
            <a:xfrm>
              <a:off x="7139615" y="2820387"/>
              <a:ext cx="214084" cy="1151722"/>
            </a:xfrm>
            <a:custGeom>
              <a:rect b="b" l="l" r="r" t="t"/>
              <a:pathLst>
                <a:path extrusionOk="0" h="115751" w="21516">
                  <a:moveTo>
                    <a:pt x="1" y="1"/>
                  </a:moveTo>
                  <a:lnTo>
                    <a:pt x="1" y="103375"/>
                  </a:lnTo>
                  <a:lnTo>
                    <a:pt x="21516" y="115750"/>
                  </a:lnTo>
                  <a:lnTo>
                    <a:pt x="21516" y="12343"/>
                  </a:lnTo>
                  <a:lnTo>
                    <a:pt x="1"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7"/>
            <p:cNvSpPr/>
            <p:nvPr/>
          </p:nvSpPr>
          <p:spPr>
            <a:xfrm>
              <a:off x="7353673" y="2820387"/>
              <a:ext cx="214423" cy="1151722"/>
            </a:xfrm>
            <a:custGeom>
              <a:rect b="b" l="l" r="r" t="t"/>
              <a:pathLst>
                <a:path extrusionOk="0" h="115751" w="21550">
                  <a:moveTo>
                    <a:pt x="21550" y="1"/>
                  </a:moveTo>
                  <a:lnTo>
                    <a:pt x="1" y="12343"/>
                  </a:lnTo>
                  <a:lnTo>
                    <a:pt x="1" y="115750"/>
                  </a:lnTo>
                  <a:lnTo>
                    <a:pt x="21550" y="103375"/>
                  </a:lnTo>
                  <a:lnTo>
                    <a:pt x="21550"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7"/>
            <p:cNvSpPr/>
            <p:nvPr/>
          </p:nvSpPr>
          <p:spPr>
            <a:xfrm>
              <a:off x="7380895" y="2927591"/>
              <a:ext cx="40168" cy="1028910"/>
            </a:xfrm>
            <a:custGeom>
              <a:rect b="b" l="l" r="r" t="t"/>
              <a:pathLst>
                <a:path extrusionOk="0" h="103408" w="4037">
                  <a:moveTo>
                    <a:pt x="4036" y="0"/>
                  </a:moveTo>
                  <a:lnTo>
                    <a:pt x="0" y="2335"/>
                  </a:lnTo>
                  <a:lnTo>
                    <a:pt x="0" y="103408"/>
                  </a:lnTo>
                  <a:lnTo>
                    <a:pt x="4036" y="101073"/>
                  </a:lnTo>
                  <a:lnTo>
                    <a:pt x="40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7"/>
            <p:cNvSpPr/>
            <p:nvPr/>
          </p:nvSpPr>
          <p:spPr>
            <a:xfrm>
              <a:off x="7440958" y="2893077"/>
              <a:ext cx="39840" cy="1028581"/>
            </a:xfrm>
            <a:custGeom>
              <a:rect b="b" l="l" r="r" t="t"/>
              <a:pathLst>
                <a:path extrusionOk="0" h="103375" w="4004">
                  <a:moveTo>
                    <a:pt x="4004" y="0"/>
                  </a:moveTo>
                  <a:lnTo>
                    <a:pt x="1" y="2335"/>
                  </a:lnTo>
                  <a:lnTo>
                    <a:pt x="1" y="103374"/>
                  </a:lnTo>
                  <a:lnTo>
                    <a:pt x="4004" y="101072"/>
                  </a:lnTo>
                  <a:lnTo>
                    <a:pt x="40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7"/>
            <p:cNvSpPr/>
            <p:nvPr/>
          </p:nvSpPr>
          <p:spPr>
            <a:xfrm>
              <a:off x="7500704" y="2858553"/>
              <a:ext cx="40168" cy="1028581"/>
            </a:xfrm>
            <a:custGeom>
              <a:rect b="b" l="l" r="r" t="t"/>
              <a:pathLst>
                <a:path extrusionOk="0" h="103375" w="4037">
                  <a:moveTo>
                    <a:pt x="4036" y="1"/>
                  </a:moveTo>
                  <a:lnTo>
                    <a:pt x="0" y="2303"/>
                  </a:lnTo>
                  <a:lnTo>
                    <a:pt x="0" y="103375"/>
                  </a:lnTo>
                  <a:lnTo>
                    <a:pt x="4036" y="101073"/>
                  </a:lnTo>
                  <a:lnTo>
                    <a:pt x="40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7"/>
            <p:cNvSpPr/>
            <p:nvPr/>
          </p:nvSpPr>
          <p:spPr>
            <a:xfrm>
              <a:off x="7139615" y="2239270"/>
              <a:ext cx="215418" cy="142066"/>
            </a:xfrm>
            <a:custGeom>
              <a:rect b="b" l="l" r="r" t="t"/>
              <a:pathLst>
                <a:path extrusionOk="0" h="14278" w="21650">
                  <a:moveTo>
                    <a:pt x="1" y="0"/>
                  </a:moveTo>
                  <a:lnTo>
                    <a:pt x="1" y="1768"/>
                  </a:lnTo>
                  <a:lnTo>
                    <a:pt x="21649" y="14277"/>
                  </a:lnTo>
                  <a:lnTo>
                    <a:pt x="21649" y="12476"/>
                  </a:lnTo>
                  <a:lnTo>
                    <a:pt x="1" y="0"/>
                  </a:lnTo>
                  <a:close/>
                </a:path>
              </a:pathLst>
            </a:custGeom>
            <a:solidFill>
              <a:srgbClr val="9F9F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7"/>
            <p:cNvSpPr/>
            <p:nvPr/>
          </p:nvSpPr>
          <p:spPr>
            <a:xfrm>
              <a:off x="7355007" y="2239936"/>
              <a:ext cx="213756" cy="141399"/>
            </a:xfrm>
            <a:custGeom>
              <a:rect b="b" l="l" r="r" t="t"/>
              <a:pathLst>
                <a:path extrusionOk="0" h="14211" w="21483">
                  <a:moveTo>
                    <a:pt x="21482" y="0"/>
                  </a:moveTo>
                  <a:lnTo>
                    <a:pt x="0" y="12409"/>
                  </a:lnTo>
                  <a:lnTo>
                    <a:pt x="0" y="14210"/>
                  </a:lnTo>
                  <a:lnTo>
                    <a:pt x="21482" y="1801"/>
                  </a:lnTo>
                  <a:lnTo>
                    <a:pt x="21482" y="0"/>
                  </a:lnTo>
                  <a:close/>
                </a:path>
              </a:pathLst>
            </a:custGeom>
            <a:solidFill>
              <a:srgbClr val="D6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7"/>
            <p:cNvSpPr/>
            <p:nvPr/>
          </p:nvSpPr>
          <p:spPr>
            <a:xfrm>
              <a:off x="7355007" y="2240593"/>
              <a:ext cx="204124" cy="684063"/>
            </a:xfrm>
            <a:custGeom>
              <a:rect b="b" l="l" r="r" t="t"/>
              <a:pathLst>
                <a:path extrusionOk="0" h="68750" w="20515">
                  <a:moveTo>
                    <a:pt x="20515" y="1"/>
                  </a:moveTo>
                  <a:lnTo>
                    <a:pt x="0" y="11776"/>
                  </a:lnTo>
                  <a:lnTo>
                    <a:pt x="0" y="68750"/>
                  </a:lnTo>
                  <a:lnTo>
                    <a:pt x="20515" y="56975"/>
                  </a:lnTo>
                  <a:lnTo>
                    <a:pt x="20515"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27"/>
            <p:cNvGrpSpPr/>
            <p:nvPr/>
          </p:nvGrpSpPr>
          <p:grpSpPr>
            <a:xfrm>
              <a:off x="7375582" y="2288051"/>
              <a:ext cx="166961" cy="587455"/>
              <a:chOff x="7375582" y="2288051"/>
              <a:chExt cx="166961" cy="587455"/>
            </a:xfrm>
          </p:grpSpPr>
          <p:sp>
            <p:nvSpPr>
              <p:cNvPr id="115" name="Google Shape;115;p27"/>
              <p:cNvSpPr/>
              <p:nvPr/>
            </p:nvSpPr>
            <p:spPr>
              <a:xfrm>
                <a:off x="7375582" y="2741400"/>
                <a:ext cx="166961" cy="134106"/>
              </a:xfrm>
              <a:custGeom>
                <a:rect b="b" l="l" r="r" t="t"/>
                <a:pathLst>
                  <a:path extrusionOk="0" h="13478" w="16780">
                    <a:moveTo>
                      <a:pt x="16779" y="1"/>
                    </a:moveTo>
                    <a:lnTo>
                      <a:pt x="1" y="9708"/>
                    </a:lnTo>
                    <a:lnTo>
                      <a:pt x="1" y="13477"/>
                    </a:lnTo>
                    <a:lnTo>
                      <a:pt x="16779" y="3804"/>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7"/>
              <p:cNvSpPr/>
              <p:nvPr/>
            </p:nvSpPr>
            <p:spPr>
              <a:xfrm>
                <a:off x="7375582" y="2288051"/>
                <a:ext cx="166961" cy="134106"/>
              </a:xfrm>
              <a:custGeom>
                <a:rect b="b" l="l" r="r" t="t"/>
                <a:pathLst>
                  <a:path extrusionOk="0" h="13478" w="16780">
                    <a:moveTo>
                      <a:pt x="16779" y="1"/>
                    </a:moveTo>
                    <a:lnTo>
                      <a:pt x="1" y="9675"/>
                    </a:lnTo>
                    <a:lnTo>
                      <a:pt x="1" y="13477"/>
                    </a:lnTo>
                    <a:lnTo>
                      <a:pt x="16779" y="3804"/>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7"/>
              <p:cNvSpPr/>
              <p:nvPr/>
            </p:nvSpPr>
            <p:spPr>
              <a:xfrm>
                <a:off x="7375582" y="2344473"/>
                <a:ext cx="166961" cy="134434"/>
              </a:xfrm>
              <a:custGeom>
                <a:rect b="b" l="l" r="r" t="t"/>
                <a:pathLst>
                  <a:path extrusionOk="0" h="13511" w="16780">
                    <a:moveTo>
                      <a:pt x="16779" y="1"/>
                    </a:moveTo>
                    <a:lnTo>
                      <a:pt x="1" y="9708"/>
                    </a:lnTo>
                    <a:lnTo>
                      <a:pt x="1" y="13510"/>
                    </a:lnTo>
                    <a:lnTo>
                      <a:pt x="16779" y="3803"/>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7"/>
              <p:cNvSpPr/>
              <p:nvPr/>
            </p:nvSpPr>
            <p:spPr>
              <a:xfrm>
                <a:off x="7375582" y="2457975"/>
                <a:ext cx="166961" cy="134106"/>
              </a:xfrm>
              <a:custGeom>
                <a:rect b="b" l="l" r="r" t="t"/>
                <a:pathLst>
                  <a:path extrusionOk="0" h="13478" w="16780">
                    <a:moveTo>
                      <a:pt x="16779" y="1"/>
                    </a:moveTo>
                    <a:lnTo>
                      <a:pt x="1" y="9674"/>
                    </a:lnTo>
                    <a:lnTo>
                      <a:pt x="1" y="13477"/>
                    </a:lnTo>
                    <a:lnTo>
                      <a:pt x="16779" y="3804"/>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7"/>
              <p:cNvSpPr/>
              <p:nvPr/>
            </p:nvSpPr>
            <p:spPr>
              <a:xfrm>
                <a:off x="7375582" y="2401224"/>
                <a:ext cx="166961" cy="134096"/>
              </a:xfrm>
              <a:custGeom>
                <a:rect b="b" l="l" r="r" t="t"/>
                <a:pathLst>
                  <a:path extrusionOk="0" h="13477" w="16780">
                    <a:moveTo>
                      <a:pt x="16779" y="1"/>
                    </a:moveTo>
                    <a:lnTo>
                      <a:pt x="1" y="9708"/>
                    </a:lnTo>
                    <a:lnTo>
                      <a:pt x="1" y="13477"/>
                    </a:lnTo>
                    <a:lnTo>
                      <a:pt x="16779" y="3803"/>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7"/>
              <p:cNvSpPr/>
              <p:nvPr/>
            </p:nvSpPr>
            <p:spPr>
              <a:xfrm>
                <a:off x="7375582" y="2514726"/>
                <a:ext cx="166961" cy="134106"/>
              </a:xfrm>
              <a:custGeom>
                <a:rect b="b" l="l" r="r" t="t"/>
                <a:pathLst>
                  <a:path extrusionOk="0" h="13478" w="16780">
                    <a:moveTo>
                      <a:pt x="16779" y="1"/>
                    </a:moveTo>
                    <a:lnTo>
                      <a:pt x="1" y="9674"/>
                    </a:lnTo>
                    <a:lnTo>
                      <a:pt x="1" y="13477"/>
                    </a:lnTo>
                    <a:lnTo>
                      <a:pt x="16779" y="3804"/>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7"/>
              <p:cNvSpPr/>
              <p:nvPr/>
            </p:nvSpPr>
            <p:spPr>
              <a:xfrm>
                <a:off x="7375582" y="2571476"/>
                <a:ext cx="166961" cy="134106"/>
              </a:xfrm>
              <a:custGeom>
                <a:rect b="b" l="l" r="r" t="t"/>
                <a:pathLst>
                  <a:path extrusionOk="0" h="13478" w="16780">
                    <a:moveTo>
                      <a:pt x="16779" y="1"/>
                    </a:moveTo>
                    <a:lnTo>
                      <a:pt x="1" y="9675"/>
                    </a:lnTo>
                    <a:lnTo>
                      <a:pt x="1" y="13477"/>
                    </a:lnTo>
                    <a:lnTo>
                      <a:pt x="16779" y="3804"/>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a:off x="7375582" y="2628237"/>
                <a:ext cx="166961" cy="134096"/>
              </a:xfrm>
              <a:custGeom>
                <a:rect b="b" l="l" r="r" t="t"/>
                <a:pathLst>
                  <a:path extrusionOk="0" h="13477" w="16780">
                    <a:moveTo>
                      <a:pt x="16779" y="0"/>
                    </a:moveTo>
                    <a:lnTo>
                      <a:pt x="1" y="9674"/>
                    </a:lnTo>
                    <a:lnTo>
                      <a:pt x="1" y="13476"/>
                    </a:lnTo>
                    <a:lnTo>
                      <a:pt x="16779" y="3769"/>
                    </a:lnTo>
                    <a:lnTo>
                      <a:pt x="167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7"/>
              <p:cNvSpPr/>
              <p:nvPr/>
            </p:nvSpPr>
            <p:spPr>
              <a:xfrm>
                <a:off x="7375582" y="2684649"/>
                <a:ext cx="166961" cy="134434"/>
              </a:xfrm>
              <a:custGeom>
                <a:rect b="b" l="l" r="r" t="t"/>
                <a:pathLst>
                  <a:path extrusionOk="0" h="13511" w="16780">
                    <a:moveTo>
                      <a:pt x="16779" y="1"/>
                    </a:moveTo>
                    <a:lnTo>
                      <a:pt x="1" y="9708"/>
                    </a:lnTo>
                    <a:lnTo>
                      <a:pt x="1" y="13510"/>
                    </a:lnTo>
                    <a:lnTo>
                      <a:pt x="16779" y="3804"/>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27"/>
            <p:cNvSpPr/>
            <p:nvPr/>
          </p:nvSpPr>
          <p:spPr>
            <a:xfrm>
              <a:off x="7150897" y="2240593"/>
              <a:ext cx="204134" cy="684063"/>
            </a:xfrm>
            <a:custGeom>
              <a:rect b="b" l="l" r="r" t="t"/>
              <a:pathLst>
                <a:path extrusionOk="0" h="68750" w="20516">
                  <a:moveTo>
                    <a:pt x="1" y="1"/>
                  </a:moveTo>
                  <a:lnTo>
                    <a:pt x="1" y="56975"/>
                  </a:lnTo>
                  <a:lnTo>
                    <a:pt x="20515" y="68750"/>
                  </a:lnTo>
                  <a:lnTo>
                    <a:pt x="20515" y="11776"/>
                  </a:lnTo>
                  <a:lnTo>
                    <a:pt x="1"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7"/>
            <p:cNvSpPr/>
            <p:nvPr/>
          </p:nvSpPr>
          <p:spPr>
            <a:xfrm>
              <a:off x="7139615" y="2115809"/>
              <a:ext cx="429163" cy="247606"/>
            </a:xfrm>
            <a:custGeom>
              <a:rect b="b" l="l" r="r" t="t"/>
              <a:pathLst>
                <a:path extrusionOk="0" h="24885" w="43132">
                  <a:moveTo>
                    <a:pt x="21516" y="1"/>
                  </a:moveTo>
                  <a:lnTo>
                    <a:pt x="1" y="12409"/>
                  </a:lnTo>
                  <a:lnTo>
                    <a:pt x="21649" y="24885"/>
                  </a:lnTo>
                  <a:lnTo>
                    <a:pt x="43131" y="12476"/>
                  </a:lnTo>
                  <a:lnTo>
                    <a:pt x="21516" y="1"/>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27"/>
            <p:cNvGrpSpPr/>
            <p:nvPr/>
          </p:nvGrpSpPr>
          <p:grpSpPr>
            <a:xfrm>
              <a:off x="7167493" y="2288051"/>
              <a:ext cx="166961" cy="587455"/>
              <a:chOff x="7167493" y="2288051"/>
              <a:chExt cx="166961" cy="587455"/>
            </a:xfrm>
          </p:grpSpPr>
          <p:sp>
            <p:nvSpPr>
              <p:cNvPr id="127" name="Google Shape;127;p27"/>
              <p:cNvSpPr/>
              <p:nvPr/>
            </p:nvSpPr>
            <p:spPr>
              <a:xfrm>
                <a:off x="7167493" y="2741400"/>
                <a:ext cx="166961" cy="134106"/>
              </a:xfrm>
              <a:custGeom>
                <a:rect b="b" l="l" r="r" t="t"/>
                <a:pathLst>
                  <a:path extrusionOk="0" h="13478" w="16780">
                    <a:moveTo>
                      <a:pt x="1" y="1"/>
                    </a:moveTo>
                    <a:lnTo>
                      <a:pt x="1" y="3804"/>
                    </a:lnTo>
                    <a:lnTo>
                      <a:pt x="16779" y="13477"/>
                    </a:lnTo>
                    <a:lnTo>
                      <a:pt x="16779" y="970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p:nvPr/>
            </p:nvSpPr>
            <p:spPr>
              <a:xfrm>
                <a:off x="7167493" y="2288051"/>
                <a:ext cx="166961" cy="134106"/>
              </a:xfrm>
              <a:custGeom>
                <a:rect b="b" l="l" r="r" t="t"/>
                <a:pathLst>
                  <a:path extrusionOk="0" h="13478" w="16780">
                    <a:moveTo>
                      <a:pt x="1" y="1"/>
                    </a:moveTo>
                    <a:lnTo>
                      <a:pt x="1" y="3804"/>
                    </a:lnTo>
                    <a:lnTo>
                      <a:pt x="16779" y="13477"/>
                    </a:lnTo>
                    <a:lnTo>
                      <a:pt x="16779" y="9675"/>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7"/>
              <p:cNvSpPr/>
              <p:nvPr/>
            </p:nvSpPr>
            <p:spPr>
              <a:xfrm>
                <a:off x="7167493" y="2344473"/>
                <a:ext cx="166961" cy="134434"/>
              </a:xfrm>
              <a:custGeom>
                <a:rect b="b" l="l" r="r" t="t"/>
                <a:pathLst>
                  <a:path extrusionOk="0" h="13511" w="16780">
                    <a:moveTo>
                      <a:pt x="1" y="1"/>
                    </a:moveTo>
                    <a:lnTo>
                      <a:pt x="1" y="3803"/>
                    </a:lnTo>
                    <a:lnTo>
                      <a:pt x="16779" y="13510"/>
                    </a:lnTo>
                    <a:lnTo>
                      <a:pt x="16779" y="970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p:nvPr/>
            </p:nvSpPr>
            <p:spPr>
              <a:xfrm>
                <a:off x="7167493" y="2457975"/>
                <a:ext cx="166961" cy="134106"/>
              </a:xfrm>
              <a:custGeom>
                <a:rect b="b" l="l" r="r" t="t"/>
                <a:pathLst>
                  <a:path extrusionOk="0" h="13478" w="16780">
                    <a:moveTo>
                      <a:pt x="1" y="1"/>
                    </a:moveTo>
                    <a:lnTo>
                      <a:pt x="1" y="3804"/>
                    </a:lnTo>
                    <a:lnTo>
                      <a:pt x="16779" y="13477"/>
                    </a:lnTo>
                    <a:lnTo>
                      <a:pt x="16779" y="967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7"/>
              <p:cNvSpPr/>
              <p:nvPr/>
            </p:nvSpPr>
            <p:spPr>
              <a:xfrm>
                <a:off x="7167493" y="2401224"/>
                <a:ext cx="166961" cy="134096"/>
              </a:xfrm>
              <a:custGeom>
                <a:rect b="b" l="l" r="r" t="t"/>
                <a:pathLst>
                  <a:path extrusionOk="0" h="13477" w="16780">
                    <a:moveTo>
                      <a:pt x="1" y="1"/>
                    </a:moveTo>
                    <a:lnTo>
                      <a:pt x="1" y="3803"/>
                    </a:lnTo>
                    <a:lnTo>
                      <a:pt x="16779" y="13477"/>
                    </a:lnTo>
                    <a:lnTo>
                      <a:pt x="16779" y="970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7"/>
              <p:cNvSpPr/>
              <p:nvPr/>
            </p:nvSpPr>
            <p:spPr>
              <a:xfrm>
                <a:off x="7167493" y="2514726"/>
                <a:ext cx="166961" cy="134106"/>
              </a:xfrm>
              <a:custGeom>
                <a:rect b="b" l="l" r="r" t="t"/>
                <a:pathLst>
                  <a:path extrusionOk="0" h="13478" w="16780">
                    <a:moveTo>
                      <a:pt x="1" y="1"/>
                    </a:moveTo>
                    <a:lnTo>
                      <a:pt x="1" y="3804"/>
                    </a:lnTo>
                    <a:lnTo>
                      <a:pt x="16779" y="13477"/>
                    </a:lnTo>
                    <a:lnTo>
                      <a:pt x="16779" y="967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7"/>
              <p:cNvSpPr/>
              <p:nvPr/>
            </p:nvSpPr>
            <p:spPr>
              <a:xfrm>
                <a:off x="7167493" y="2571476"/>
                <a:ext cx="166961" cy="134106"/>
              </a:xfrm>
              <a:custGeom>
                <a:rect b="b" l="l" r="r" t="t"/>
                <a:pathLst>
                  <a:path extrusionOk="0" h="13478" w="16780">
                    <a:moveTo>
                      <a:pt x="1" y="1"/>
                    </a:moveTo>
                    <a:lnTo>
                      <a:pt x="1" y="3804"/>
                    </a:lnTo>
                    <a:lnTo>
                      <a:pt x="16779" y="13477"/>
                    </a:lnTo>
                    <a:lnTo>
                      <a:pt x="16779" y="9675"/>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7"/>
              <p:cNvSpPr/>
              <p:nvPr/>
            </p:nvSpPr>
            <p:spPr>
              <a:xfrm>
                <a:off x="7167493" y="2628237"/>
                <a:ext cx="166961" cy="134096"/>
              </a:xfrm>
              <a:custGeom>
                <a:rect b="b" l="l" r="r" t="t"/>
                <a:pathLst>
                  <a:path extrusionOk="0" h="13477" w="16780">
                    <a:moveTo>
                      <a:pt x="1" y="0"/>
                    </a:moveTo>
                    <a:lnTo>
                      <a:pt x="1" y="3769"/>
                    </a:lnTo>
                    <a:lnTo>
                      <a:pt x="16779" y="13476"/>
                    </a:lnTo>
                    <a:lnTo>
                      <a:pt x="16779" y="967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p:nvPr/>
            </p:nvSpPr>
            <p:spPr>
              <a:xfrm>
                <a:off x="7167493" y="2684649"/>
                <a:ext cx="166961" cy="134434"/>
              </a:xfrm>
              <a:custGeom>
                <a:rect b="b" l="l" r="r" t="t"/>
                <a:pathLst>
                  <a:path extrusionOk="0" h="13511" w="16780">
                    <a:moveTo>
                      <a:pt x="1" y="1"/>
                    </a:moveTo>
                    <a:lnTo>
                      <a:pt x="1" y="3804"/>
                    </a:lnTo>
                    <a:lnTo>
                      <a:pt x="16779" y="13510"/>
                    </a:lnTo>
                    <a:lnTo>
                      <a:pt x="16779" y="970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7"/>
            <p:cNvSpPr/>
            <p:nvPr/>
          </p:nvSpPr>
          <p:spPr>
            <a:xfrm>
              <a:off x="7178447" y="2027201"/>
              <a:ext cx="353155" cy="203796"/>
            </a:xfrm>
            <a:custGeom>
              <a:rect b="b" l="l" r="r" t="t"/>
              <a:pathLst>
                <a:path extrusionOk="0" h="20482" w="35493">
                  <a:moveTo>
                    <a:pt x="17680" y="0"/>
                  </a:moveTo>
                  <a:lnTo>
                    <a:pt x="0" y="10207"/>
                  </a:lnTo>
                  <a:lnTo>
                    <a:pt x="17813" y="20481"/>
                  </a:lnTo>
                  <a:lnTo>
                    <a:pt x="35492" y="10274"/>
                  </a:lnTo>
                  <a:lnTo>
                    <a:pt x="17680" y="0"/>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p:nvPr/>
          </p:nvSpPr>
          <p:spPr>
            <a:xfrm>
              <a:off x="7177780" y="2129081"/>
              <a:ext cx="176583" cy="211766"/>
            </a:xfrm>
            <a:custGeom>
              <a:rect b="b" l="l" r="r" t="t"/>
              <a:pathLst>
                <a:path extrusionOk="0" h="21283" w="17747">
                  <a:moveTo>
                    <a:pt x="1" y="1"/>
                  </a:moveTo>
                  <a:lnTo>
                    <a:pt x="1" y="11109"/>
                  </a:lnTo>
                  <a:lnTo>
                    <a:pt x="17747" y="21283"/>
                  </a:lnTo>
                  <a:lnTo>
                    <a:pt x="17747" y="10175"/>
                  </a:lnTo>
                  <a:lnTo>
                    <a:pt x="1"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p:nvPr/>
          </p:nvSpPr>
          <p:spPr>
            <a:xfrm>
              <a:off x="7298923" y="2217700"/>
              <a:ext cx="32865" cy="110196"/>
            </a:xfrm>
            <a:custGeom>
              <a:rect b="b" l="l" r="r" t="t"/>
              <a:pathLst>
                <a:path extrusionOk="0" h="11075" w="3303">
                  <a:moveTo>
                    <a:pt x="0" y="0"/>
                  </a:moveTo>
                  <a:lnTo>
                    <a:pt x="0" y="9173"/>
                  </a:lnTo>
                  <a:lnTo>
                    <a:pt x="3302" y="11075"/>
                  </a:lnTo>
                  <a:lnTo>
                    <a:pt x="3302" y="1902"/>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
            <p:cNvSpPr/>
            <p:nvPr/>
          </p:nvSpPr>
          <p:spPr>
            <a:xfrm>
              <a:off x="7249465" y="2189155"/>
              <a:ext cx="32875" cy="110196"/>
            </a:xfrm>
            <a:custGeom>
              <a:rect b="b" l="l" r="r" t="t"/>
              <a:pathLst>
                <a:path extrusionOk="0" h="11075" w="3304">
                  <a:moveTo>
                    <a:pt x="1" y="0"/>
                  </a:moveTo>
                  <a:lnTo>
                    <a:pt x="1" y="9174"/>
                  </a:lnTo>
                  <a:lnTo>
                    <a:pt x="3303" y="11075"/>
                  </a:lnTo>
                  <a:lnTo>
                    <a:pt x="3303" y="1902"/>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p:nvPr/>
          </p:nvSpPr>
          <p:spPr>
            <a:xfrm>
              <a:off x="7200017" y="2160611"/>
              <a:ext cx="33203" cy="110206"/>
            </a:xfrm>
            <a:custGeom>
              <a:rect b="b" l="l" r="r" t="t"/>
              <a:pathLst>
                <a:path extrusionOk="0" h="11076" w="3337">
                  <a:moveTo>
                    <a:pt x="1" y="1"/>
                  </a:moveTo>
                  <a:lnTo>
                    <a:pt x="1" y="9174"/>
                  </a:lnTo>
                  <a:lnTo>
                    <a:pt x="3336" y="11075"/>
                  </a:lnTo>
                  <a:lnTo>
                    <a:pt x="3336" y="1902"/>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7354340" y="2129081"/>
              <a:ext cx="176583" cy="211766"/>
            </a:xfrm>
            <a:custGeom>
              <a:rect b="b" l="l" r="r" t="t"/>
              <a:pathLst>
                <a:path extrusionOk="0" h="21283" w="17747">
                  <a:moveTo>
                    <a:pt x="17747" y="1"/>
                  </a:moveTo>
                  <a:lnTo>
                    <a:pt x="1" y="10175"/>
                  </a:lnTo>
                  <a:lnTo>
                    <a:pt x="1" y="21283"/>
                  </a:lnTo>
                  <a:lnTo>
                    <a:pt x="17747" y="11109"/>
                  </a:lnTo>
                  <a:lnTo>
                    <a:pt x="17747"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p:nvPr/>
          </p:nvSpPr>
          <p:spPr>
            <a:xfrm>
              <a:off x="7376577" y="2217700"/>
              <a:ext cx="32865" cy="110196"/>
            </a:xfrm>
            <a:custGeom>
              <a:rect b="b" l="l" r="r" t="t"/>
              <a:pathLst>
                <a:path extrusionOk="0" h="11075" w="3303">
                  <a:moveTo>
                    <a:pt x="3303" y="0"/>
                  </a:moveTo>
                  <a:lnTo>
                    <a:pt x="1" y="1902"/>
                  </a:lnTo>
                  <a:lnTo>
                    <a:pt x="1" y="11075"/>
                  </a:lnTo>
                  <a:lnTo>
                    <a:pt x="3303" y="9173"/>
                  </a:lnTo>
                  <a:lnTo>
                    <a:pt x="33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7"/>
            <p:cNvSpPr/>
            <p:nvPr/>
          </p:nvSpPr>
          <p:spPr>
            <a:xfrm>
              <a:off x="7426024" y="2189155"/>
              <a:ext cx="32875" cy="110196"/>
            </a:xfrm>
            <a:custGeom>
              <a:rect b="b" l="l" r="r" t="t"/>
              <a:pathLst>
                <a:path extrusionOk="0" h="11075" w="3304">
                  <a:moveTo>
                    <a:pt x="3303" y="0"/>
                  </a:moveTo>
                  <a:lnTo>
                    <a:pt x="1" y="1902"/>
                  </a:lnTo>
                  <a:lnTo>
                    <a:pt x="1" y="11075"/>
                  </a:lnTo>
                  <a:lnTo>
                    <a:pt x="3303" y="9174"/>
                  </a:lnTo>
                  <a:lnTo>
                    <a:pt x="33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7"/>
            <p:cNvSpPr/>
            <p:nvPr/>
          </p:nvSpPr>
          <p:spPr>
            <a:xfrm>
              <a:off x="7475482" y="2160611"/>
              <a:ext cx="32865" cy="110206"/>
            </a:xfrm>
            <a:custGeom>
              <a:rect b="b" l="l" r="r" t="t"/>
              <a:pathLst>
                <a:path extrusionOk="0" h="11076" w="3303">
                  <a:moveTo>
                    <a:pt x="3302" y="1"/>
                  </a:moveTo>
                  <a:lnTo>
                    <a:pt x="0" y="1902"/>
                  </a:lnTo>
                  <a:lnTo>
                    <a:pt x="0" y="11075"/>
                  </a:lnTo>
                  <a:lnTo>
                    <a:pt x="3302" y="9174"/>
                  </a:lnTo>
                  <a:lnTo>
                    <a:pt x="33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7"/>
            <p:cNvSpPr/>
            <p:nvPr/>
          </p:nvSpPr>
          <p:spPr>
            <a:xfrm>
              <a:off x="7216284" y="2011929"/>
              <a:ext cx="276481" cy="159329"/>
            </a:xfrm>
            <a:custGeom>
              <a:rect b="b" l="l" r="r" t="t"/>
              <a:pathLst>
                <a:path extrusionOk="0" h="16013" w="27787">
                  <a:moveTo>
                    <a:pt x="13843" y="1"/>
                  </a:moveTo>
                  <a:lnTo>
                    <a:pt x="0" y="7973"/>
                  </a:lnTo>
                  <a:lnTo>
                    <a:pt x="13943" y="16012"/>
                  </a:lnTo>
                  <a:lnTo>
                    <a:pt x="27787" y="8040"/>
                  </a:lnTo>
                  <a:lnTo>
                    <a:pt x="13843" y="1"/>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7"/>
            <p:cNvSpPr/>
            <p:nvPr/>
          </p:nvSpPr>
          <p:spPr>
            <a:xfrm>
              <a:off x="7215617" y="2091583"/>
              <a:ext cx="138414" cy="117500"/>
            </a:xfrm>
            <a:custGeom>
              <a:rect b="b" l="l" r="r" t="t"/>
              <a:pathLst>
                <a:path extrusionOk="0" h="11809" w="13911">
                  <a:moveTo>
                    <a:pt x="0" y="0"/>
                  </a:moveTo>
                  <a:lnTo>
                    <a:pt x="0" y="3837"/>
                  </a:lnTo>
                  <a:lnTo>
                    <a:pt x="13910" y="11809"/>
                  </a:lnTo>
                  <a:lnTo>
                    <a:pt x="13910" y="7973"/>
                  </a:lnTo>
                  <a:lnTo>
                    <a:pt x="0"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a:off x="7354012" y="2091583"/>
              <a:ext cx="138076" cy="117500"/>
            </a:xfrm>
            <a:custGeom>
              <a:rect b="b" l="l" r="r" t="t"/>
              <a:pathLst>
                <a:path extrusionOk="0" h="11809" w="13877">
                  <a:moveTo>
                    <a:pt x="13877" y="0"/>
                  </a:moveTo>
                  <a:lnTo>
                    <a:pt x="0" y="7973"/>
                  </a:lnTo>
                  <a:lnTo>
                    <a:pt x="0" y="11809"/>
                  </a:lnTo>
                  <a:lnTo>
                    <a:pt x="13877" y="3837"/>
                  </a:lnTo>
                  <a:lnTo>
                    <a:pt x="13877" y="0"/>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7"/>
            <p:cNvSpPr/>
            <p:nvPr/>
          </p:nvSpPr>
          <p:spPr>
            <a:xfrm>
              <a:off x="7315180" y="1855287"/>
              <a:ext cx="78008" cy="45143"/>
            </a:xfrm>
            <a:custGeom>
              <a:rect b="b" l="l" r="r" t="t"/>
              <a:pathLst>
                <a:path extrusionOk="0" h="4537" w="7840">
                  <a:moveTo>
                    <a:pt x="3903" y="0"/>
                  </a:moveTo>
                  <a:lnTo>
                    <a:pt x="1" y="2268"/>
                  </a:lnTo>
                  <a:lnTo>
                    <a:pt x="3903" y="4537"/>
                  </a:lnTo>
                  <a:lnTo>
                    <a:pt x="7839" y="2268"/>
                  </a:lnTo>
                  <a:lnTo>
                    <a:pt x="3903" y="0"/>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p:nvPr/>
          </p:nvSpPr>
          <p:spPr>
            <a:xfrm>
              <a:off x="7325796" y="1861585"/>
              <a:ext cx="56436" cy="32537"/>
            </a:xfrm>
            <a:custGeom>
              <a:rect b="b" l="l" r="r" t="t"/>
              <a:pathLst>
                <a:path extrusionOk="0" h="3270" w="5672">
                  <a:moveTo>
                    <a:pt x="2836" y="1"/>
                  </a:moveTo>
                  <a:lnTo>
                    <a:pt x="1" y="1635"/>
                  </a:lnTo>
                  <a:lnTo>
                    <a:pt x="2836" y="3270"/>
                  </a:lnTo>
                  <a:lnTo>
                    <a:pt x="5672" y="1635"/>
                  </a:lnTo>
                  <a:lnTo>
                    <a:pt x="2836" y="1"/>
                  </a:lnTo>
                  <a:close/>
                </a:path>
              </a:pathLst>
            </a:custGeom>
            <a:solidFill>
              <a:srgbClr val="9F9F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p:nvPr/>
          </p:nvSpPr>
          <p:spPr>
            <a:xfrm>
              <a:off x="7314851" y="1877852"/>
              <a:ext cx="39173" cy="234999"/>
            </a:xfrm>
            <a:custGeom>
              <a:rect b="b" l="l" r="r" t="t"/>
              <a:pathLst>
                <a:path extrusionOk="0" h="23618" w="3937">
                  <a:moveTo>
                    <a:pt x="0" y="0"/>
                  </a:moveTo>
                  <a:lnTo>
                    <a:pt x="0" y="21382"/>
                  </a:lnTo>
                  <a:lnTo>
                    <a:pt x="3936" y="23617"/>
                  </a:lnTo>
                  <a:lnTo>
                    <a:pt x="3936" y="2235"/>
                  </a:lnTo>
                  <a:lnTo>
                    <a:pt x="0"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p:nvPr/>
          </p:nvSpPr>
          <p:spPr>
            <a:xfrm>
              <a:off x="7354012" y="1877852"/>
              <a:ext cx="38845" cy="234999"/>
            </a:xfrm>
            <a:custGeom>
              <a:rect b="b" l="l" r="r" t="t"/>
              <a:pathLst>
                <a:path extrusionOk="0" h="23618" w="3904">
                  <a:moveTo>
                    <a:pt x="3903" y="0"/>
                  </a:moveTo>
                  <a:lnTo>
                    <a:pt x="0" y="2235"/>
                  </a:lnTo>
                  <a:lnTo>
                    <a:pt x="0" y="23617"/>
                  </a:lnTo>
                  <a:lnTo>
                    <a:pt x="3903" y="21382"/>
                  </a:lnTo>
                  <a:lnTo>
                    <a:pt x="3903" y="0"/>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7"/>
            <p:cNvSpPr/>
            <p:nvPr/>
          </p:nvSpPr>
          <p:spPr>
            <a:xfrm>
              <a:off x="7325796" y="1617320"/>
              <a:ext cx="28228" cy="276819"/>
            </a:xfrm>
            <a:custGeom>
              <a:rect b="b" l="l" r="r" t="t"/>
              <a:pathLst>
                <a:path extrusionOk="0" h="27821" w="2837">
                  <a:moveTo>
                    <a:pt x="2836" y="1"/>
                  </a:moveTo>
                  <a:lnTo>
                    <a:pt x="1" y="26186"/>
                  </a:lnTo>
                  <a:lnTo>
                    <a:pt x="2836" y="27821"/>
                  </a:lnTo>
                  <a:lnTo>
                    <a:pt x="2836"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7"/>
            <p:cNvSpPr/>
            <p:nvPr/>
          </p:nvSpPr>
          <p:spPr>
            <a:xfrm>
              <a:off x="7354012" y="1617320"/>
              <a:ext cx="28218" cy="276819"/>
            </a:xfrm>
            <a:custGeom>
              <a:rect b="b" l="l" r="r" t="t"/>
              <a:pathLst>
                <a:path extrusionOk="0" h="27821" w="2836">
                  <a:moveTo>
                    <a:pt x="0" y="1"/>
                  </a:moveTo>
                  <a:lnTo>
                    <a:pt x="0" y="27821"/>
                  </a:lnTo>
                  <a:lnTo>
                    <a:pt x="2836" y="26186"/>
                  </a:lnTo>
                  <a:lnTo>
                    <a:pt x="0"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27"/>
          <p:cNvGrpSpPr/>
          <p:nvPr/>
        </p:nvGrpSpPr>
        <p:grpSpPr>
          <a:xfrm flipH="1">
            <a:off x="1017864" y="98962"/>
            <a:ext cx="1494619" cy="4508206"/>
            <a:chOff x="6845236" y="2848204"/>
            <a:chExt cx="428835" cy="1293491"/>
          </a:xfrm>
        </p:grpSpPr>
        <p:grpSp>
          <p:nvGrpSpPr>
            <p:cNvPr id="155" name="Google Shape;155;p27"/>
            <p:cNvGrpSpPr/>
            <p:nvPr/>
          </p:nvGrpSpPr>
          <p:grpSpPr>
            <a:xfrm>
              <a:off x="6845236" y="2848204"/>
              <a:ext cx="428835" cy="1293491"/>
              <a:chOff x="6845236" y="2848204"/>
              <a:chExt cx="428835" cy="1293491"/>
            </a:xfrm>
          </p:grpSpPr>
          <p:sp>
            <p:nvSpPr>
              <p:cNvPr id="156" name="Google Shape;156;p27"/>
              <p:cNvSpPr/>
              <p:nvPr/>
            </p:nvSpPr>
            <p:spPr>
              <a:xfrm>
                <a:off x="6845902" y="2867118"/>
                <a:ext cx="428168" cy="247277"/>
              </a:xfrm>
              <a:custGeom>
                <a:rect b="b" l="l" r="r" t="t"/>
                <a:pathLst>
                  <a:path extrusionOk="0" h="24852" w="43032">
                    <a:moveTo>
                      <a:pt x="21449" y="1"/>
                    </a:moveTo>
                    <a:lnTo>
                      <a:pt x="1" y="12376"/>
                    </a:lnTo>
                    <a:lnTo>
                      <a:pt x="21583" y="24852"/>
                    </a:lnTo>
                    <a:lnTo>
                      <a:pt x="43031" y="12443"/>
                    </a:lnTo>
                    <a:lnTo>
                      <a:pt x="21449" y="1"/>
                    </a:lnTo>
                    <a:close/>
                  </a:path>
                </a:pathLst>
              </a:custGeom>
              <a:solidFill>
                <a:srgbClr val="DB7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a:off x="6845236" y="2989983"/>
                <a:ext cx="214094" cy="1151713"/>
              </a:xfrm>
              <a:custGeom>
                <a:rect b="b" l="l" r="r" t="t"/>
                <a:pathLst>
                  <a:path extrusionOk="0" h="115750" w="21517">
                    <a:moveTo>
                      <a:pt x="1" y="0"/>
                    </a:moveTo>
                    <a:lnTo>
                      <a:pt x="1" y="103408"/>
                    </a:lnTo>
                    <a:lnTo>
                      <a:pt x="21516" y="115750"/>
                    </a:lnTo>
                    <a:lnTo>
                      <a:pt x="21516" y="12376"/>
                    </a:lnTo>
                    <a:lnTo>
                      <a:pt x="1" y="0"/>
                    </a:lnTo>
                    <a:close/>
                  </a:path>
                </a:pathLst>
              </a:custGeom>
              <a:solidFill>
                <a:srgbClr val="A73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a:off x="7059304" y="2989983"/>
                <a:ext cx="214084" cy="1151713"/>
              </a:xfrm>
              <a:custGeom>
                <a:rect b="b" l="l" r="r" t="t"/>
                <a:pathLst>
                  <a:path extrusionOk="0" h="115750" w="21516">
                    <a:moveTo>
                      <a:pt x="21516" y="0"/>
                    </a:moveTo>
                    <a:lnTo>
                      <a:pt x="0" y="12376"/>
                    </a:lnTo>
                    <a:lnTo>
                      <a:pt x="0" y="115750"/>
                    </a:lnTo>
                    <a:lnTo>
                      <a:pt x="21516" y="103408"/>
                    </a:lnTo>
                    <a:lnTo>
                      <a:pt x="2151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a:off x="7086515" y="3097515"/>
                <a:ext cx="39840" cy="1028581"/>
              </a:xfrm>
              <a:custGeom>
                <a:rect b="b" l="l" r="r" t="t"/>
                <a:pathLst>
                  <a:path extrusionOk="0" h="103375" w="4004">
                    <a:moveTo>
                      <a:pt x="4003" y="0"/>
                    </a:moveTo>
                    <a:lnTo>
                      <a:pt x="0" y="2302"/>
                    </a:lnTo>
                    <a:lnTo>
                      <a:pt x="0" y="103374"/>
                    </a:lnTo>
                    <a:lnTo>
                      <a:pt x="4003" y="101039"/>
                    </a:lnTo>
                    <a:lnTo>
                      <a:pt x="40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p:nvPr/>
            </p:nvSpPr>
            <p:spPr>
              <a:xfrm>
                <a:off x="6892037" y="2848204"/>
                <a:ext cx="335225" cy="193836"/>
              </a:xfrm>
              <a:custGeom>
                <a:rect b="b" l="l" r="r" t="t"/>
                <a:pathLst>
                  <a:path extrusionOk="0" h="19481" w="33691">
                    <a:moveTo>
                      <a:pt x="16779" y="0"/>
                    </a:moveTo>
                    <a:lnTo>
                      <a:pt x="0" y="9707"/>
                    </a:lnTo>
                    <a:lnTo>
                      <a:pt x="16879" y="19481"/>
                    </a:lnTo>
                    <a:lnTo>
                      <a:pt x="33691" y="9774"/>
                    </a:lnTo>
                    <a:lnTo>
                      <a:pt x="16779" y="0"/>
                    </a:lnTo>
                    <a:close/>
                  </a:path>
                </a:pathLst>
              </a:custGeom>
              <a:solidFill>
                <a:srgbClr val="DB7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p:nvPr/>
            </p:nvSpPr>
            <p:spPr>
              <a:xfrm>
                <a:off x="6891370" y="2944515"/>
                <a:ext cx="167618" cy="142394"/>
              </a:xfrm>
              <a:custGeom>
                <a:rect b="b" l="l" r="r" t="t"/>
                <a:pathLst>
                  <a:path extrusionOk="0" h="14311" w="16846">
                    <a:moveTo>
                      <a:pt x="0" y="0"/>
                    </a:moveTo>
                    <a:lnTo>
                      <a:pt x="0" y="4637"/>
                    </a:lnTo>
                    <a:lnTo>
                      <a:pt x="16846" y="14311"/>
                    </a:lnTo>
                    <a:lnTo>
                      <a:pt x="16846" y="9674"/>
                    </a:lnTo>
                    <a:lnTo>
                      <a:pt x="0" y="0"/>
                    </a:lnTo>
                    <a:close/>
                  </a:path>
                </a:pathLst>
              </a:custGeom>
              <a:solidFill>
                <a:srgbClr val="A737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a:off x="7058966" y="2944515"/>
                <a:ext cx="167628" cy="142394"/>
              </a:xfrm>
              <a:custGeom>
                <a:rect b="b" l="l" r="r" t="t"/>
                <a:pathLst>
                  <a:path extrusionOk="0" h="14311" w="16847">
                    <a:moveTo>
                      <a:pt x="16846" y="0"/>
                    </a:moveTo>
                    <a:lnTo>
                      <a:pt x="1" y="9674"/>
                    </a:lnTo>
                    <a:lnTo>
                      <a:pt x="1" y="14311"/>
                    </a:lnTo>
                    <a:lnTo>
                      <a:pt x="16846" y="4637"/>
                    </a:lnTo>
                    <a:lnTo>
                      <a:pt x="16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7"/>
            <p:cNvGrpSpPr/>
            <p:nvPr/>
          </p:nvGrpSpPr>
          <p:grpSpPr>
            <a:xfrm>
              <a:off x="7146251" y="3028148"/>
              <a:ext cx="99914" cy="1063424"/>
              <a:chOff x="7146251" y="3028148"/>
              <a:chExt cx="99914" cy="1063424"/>
            </a:xfrm>
          </p:grpSpPr>
          <p:sp>
            <p:nvSpPr>
              <p:cNvPr id="164" name="Google Shape;164;p27"/>
              <p:cNvSpPr/>
              <p:nvPr/>
            </p:nvSpPr>
            <p:spPr>
              <a:xfrm>
                <a:off x="7146251" y="3063001"/>
                <a:ext cx="39840" cy="1028571"/>
              </a:xfrm>
              <a:custGeom>
                <a:rect b="b" l="l" r="r" t="t"/>
                <a:pathLst>
                  <a:path extrusionOk="0" h="103374" w="4004">
                    <a:moveTo>
                      <a:pt x="4004" y="0"/>
                    </a:moveTo>
                    <a:lnTo>
                      <a:pt x="1" y="2302"/>
                    </a:lnTo>
                    <a:lnTo>
                      <a:pt x="1" y="103374"/>
                    </a:lnTo>
                    <a:lnTo>
                      <a:pt x="4004" y="101039"/>
                    </a:lnTo>
                    <a:lnTo>
                      <a:pt x="40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p:nvPr/>
            </p:nvSpPr>
            <p:spPr>
              <a:xfrm>
                <a:off x="7206325" y="3028148"/>
                <a:ext cx="39840" cy="1028581"/>
              </a:xfrm>
              <a:custGeom>
                <a:rect b="b" l="l" r="r" t="t"/>
                <a:pathLst>
                  <a:path extrusionOk="0" h="103375" w="4004">
                    <a:moveTo>
                      <a:pt x="4003" y="0"/>
                    </a:moveTo>
                    <a:lnTo>
                      <a:pt x="0" y="2336"/>
                    </a:lnTo>
                    <a:lnTo>
                      <a:pt x="0" y="103374"/>
                    </a:lnTo>
                    <a:lnTo>
                      <a:pt x="4003" y="101073"/>
                    </a:lnTo>
                    <a:lnTo>
                      <a:pt x="40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6" name="Google Shape;166;p27"/>
          <p:cNvGrpSpPr/>
          <p:nvPr/>
        </p:nvGrpSpPr>
        <p:grpSpPr>
          <a:xfrm flipH="1">
            <a:off x="2011476" y="1310029"/>
            <a:ext cx="1495763" cy="3876530"/>
            <a:chOff x="6559821" y="3195683"/>
            <a:chExt cx="429163" cy="1112251"/>
          </a:xfrm>
        </p:grpSpPr>
        <p:sp>
          <p:nvSpPr>
            <p:cNvPr id="167" name="Google Shape;167;p27"/>
            <p:cNvSpPr/>
            <p:nvPr/>
          </p:nvSpPr>
          <p:spPr>
            <a:xfrm>
              <a:off x="6559821" y="3622548"/>
              <a:ext cx="215418" cy="203468"/>
            </a:xfrm>
            <a:custGeom>
              <a:rect b="b" l="l" r="r" t="t"/>
              <a:pathLst>
                <a:path extrusionOk="0" h="20449" w="21650">
                  <a:moveTo>
                    <a:pt x="1" y="0"/>
                  </a:moveTo>
                  <a:lnTo>
                    <a:pt x="1" y="7939"/>
                  </a:lnTo>
                  <a:lnTo>
                    <a:pt x="21649" y="20448"/>
                  </a:lnTo>
                  <a:lnTo>
                    <a:pt x="21649" y="12476"/>
                  </a:lnTo>
                  <a:lnTo>
                    <a:pt x="1" y="0"/>
                  </a:lnTo>
                  <a:close/>
                </a:path>
              </a:pathLst>
            </a:custGeom>
            <a:solidFill>
              <a:srgbClr val="D68A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a:off x="6775213" y="3623872"/>
              <a:ext cx="203796" cy="684063"/>
            </a:xfrm>
            <a:custGeom>
              <a:rect b="b" l="l" r="r" t="t"/>
              <a:pathLst>
                <a:path extrusionOk="0" h="68750" w="20482">
                  <a:moveTo>
                    <a:pt x="20482" y="1"/>
                  </a:moveTo>
                  <a:lnTo>
                    <a:pt x="0" y="11776"/>
                  </a:lnTo>
                  <a:lnTo>
                    <a:pt x="0" y="68750"/>
                  </a:lnTo>
                  <a:lnTo>
                    <a:pt x="20482" y="56975"/>
                  </a:lnTo>
                  <a:lnTo>
                    <a:pt x="204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a:off x="6795788" y="4124679"/>
              <a:ext cx="166961" cy="134096"/>
            </a:xfrm>
            <a:custGeom>
              <a:rect b="b" l="l" r="r" t="t"/>
              <a:pathLst>
                <a:path extrusionOk="0" h="13477" w="16780">
                  <a:moveTo>
                    <a:pt x="16779" y="1"/>
                  </a:moveTo>
                  <a:lnTo>
                    <a:pt x="1" y="9674"/>
                  </a:lnTo>
                  <a:lnTo>
                    <a:pt x="1" y="13477"/>
                  </a:lnTo>
                  <a:lnTo>
                    <a:pt x="16779" y="3803"/>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6795788" y="3727752"/>
              <a:ext cx="166961" cy="134096"/>
            </a:xfrm>
            <a:custGeom>
              <a:rect b="b" l="l" r="r" t="t"/>
              <a:pathLst>
                <a:path extrusionOk="0" h="13477" w="16780">
                  <a:moveTo>
                    <a:pt x="16779" y="0"/>
                  </a:moveTo>
                  <a:lnTo>
                    <a:pt x="1" y="9674"/>
                  </a:lnTo>
                  <a:lnTo>
                    <a:pt x="1" y="13477"/>
                  </a:lnTo>
                  <a:lnTo>
                    <a:pt x="16779" y="3803"/>
                  </a:lnTo>
                  <a:lnTo>
                    <a:pt x="167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p:nvPr/>
          </p:nvSpPr>
          <p:spPr>
            <a:xfrm>
              <a:off x="6795788" y="3841254"/>
              <a:ext cx="166961" cy="134096"/>
            </a:xfrm>
            <a:custGeom>
              <a:rect b="b" l="l" r="r" t="t"/>
              <a:pathLst>
                <a:path extrusionOk="0" h="13477" w="16780">
                  <a:moveTo>
                    <a:pt x="16779" y="1"/>
                  </a:moveTo>
                  <a:lnTo>
                    <a:pt x="1" y="9674"/>
                  </a:lnTo>
                  <a:lnTo>
                    <a:pt x="1" y="13477"/>
                  </a:lnTo>
                  <a:lnTo>
                    <a:pt x="16779" y="3803"/>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6795788" y="3784503"/>
              <a:ext cx="166961" cy="134096"/>
            </a:xfrm>
            <a:custGeom>
              <a:rect b="b" l="l" r="r" t="t"/>
              <a:pathLst>
                <a:path extrusionOk="0" h="13477" w="16780">
                  <a:moveTo>
                    <a:pt x="16779" y="1"/>
                  </a:moveTo>
                  <a:lnTo>
                    <a:pt x="1" y="9674"/>
                  </a:lnTo>
                  <a:lnTo>
                    <a:pt x="1" y="13477"/>
                  </a:lnTo>
                  <a:lnTo>
                    <a:pt x="16779" y="3803"/>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6795788" y="3898004"/>
              <a:ext cx="166961" cy="134106"/>
            </a:xfrm>
            <a:custGeom>
              <a:rect b="b" l="l" r="r" t="t"/>
              <a:pathLst>
                <a:path extrusionOk="0" h="13478" w="16780">
                  <a:moveTo>
                    <a:pt x="16779" y="1"/>
                  </a:moveTo>
                  <a:lnTo>
                    <a:pt x="1" y="9674"/>
                  </a:lnTo>
                  <a:lnTo>
                    <a:pt x="1" y="13477"/>
                  </a:lnTo>
                  <a:lnTo>
                    <a:pt x="16779" y="3770"/>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6795788" y="3954427"/>
              <a:ext cx="166961" cy="134096"/>
            </a:xfrm>
            <a:custGeom>
              <a:rect b="b" l="l" r="r" t="t"/>
              <a:pathLst>
                <a:path extrusionOk="0" h="13477" w="16780">
                  <a:moveTo>
                    <a:pt x="16779" y="0"/>
                  </a:moveTo>
                  <a:lnTo>
                    <a:pt x="1" y="9707"/>
                  </a:lnTo>
                  <a:lnTo>
                    <a:pt x="1" y="13477"/>
                  </a:lnTo>
                  <a:lnTo>
                    <a:pt x="16779" y="3803"/>
                  </a:lnTo>
                  <a:lnTo>
                    <a:pt x="167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a:off x="6795788" y="4011177"/>
              <a:ext cx="166961" cy="134096"/>
            </a:xfrm>
            <a:custGeom>
              <a:rect b="b" l="l" r="r" t="t"/>
              <a:pathLst>
                <a:path extrusionOk="0" h="13477" w="16780">
                  <a:moveTo>
                    <a:pt x="16779" y="1"/>
                  </a:moveTo>
                  <a:lnTo>
                    <a:pt x="1" y="9707"/>
                  </a:lnTo>
                  <a:lnTo>
                    <a:pt x="1" y="13477"/>
                  </a:lnTo>
                  <a:lnTo>
                    <a:pt x="16779" y="3803"/>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6795788" y="4067928"/>
              <a:ext cx="166961" cy="134096"/>
            </a:xfrm>
            <a:custGeom>
              <a:rect b="b" l="l" r="r" t="t"/>
              <a:pathLst>
                <a:path extrusionOk="0" h="13477" w="16780">
                  <a:moveTo>
                    <a:pt x="16779" y="1"/>
                  </a:moveTo>
                  <a:lnTo>
                    <a:pt x="1" y="9674"/>
                  </a:lnTo>
                  <a:lnTo>
                    <a:pt x="1" y="13477"/>
                  </a:lnTo>
                  <a:lnTo>
                    <a:pt x="16779" y="3803"/>
                  </a:lnTo>
                  <a:lnTo>
                    <a:pt x="167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6571103" y="3623872"/>
              <a:ext cx="204134" cy="684063"/>
            </a:xfrm>
            <a:custGeom>
              <a:rect b="b" l="l" r="r" t="t"/>
              <a:pathLst>
                <a:path extrusionOk="0" h="68750" w="20516">
                  <a:moveTo>
                    <a:pt x="1" y="1"/>
                  </a:moveTo>
                  <a:lnTo>
                    <a:pt x="1" y="56975"/>
                  </a:lnTo>
                  <a:lnTo>
                    <a:pt x="20515" y="68750"/>
                  </a:lnTo>
                  <a:lnTo>
                    <a:pt x="20515" y="11776"/>
                  </a:lnTo>
                  <a:lnTo>
                    <a:pt x="1" y="1"/>
                  </a:lnTo>
                  <a:close/>
                </a:path>
              </a:pathLst>
            </a:custGeom>
            <a:solidFill>
              <a:srgbClr val="E25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6559821" y="3499088"/>
              <a:ext cx="429163" cy="247606"/>
            </a:xfrm>
            <a:custGeom>
              <a:rect b="b" l="l" r="r" t="t"/>
              <a:pathLst>
                <a:path extrusionOk="0" h="24885" w="43132">
                  <a:moveTo>
                    <a:pt x="21483" y="0"/>
                  </a:moveTo>
                  <a:lnTo>
                    <a:pt x="1" y="12409"/>
                  </a:lnTo>
                  <a:lnTo>
                    <a:pt x="21649" y="24885"/>
                  </a:lnTo>
                  <a:lnTo>
                    <a:pt x="43131" y="12476"/>
                  </a:lnTo>
                  <a:lnTo>
                    <a:pt x="21483" y="0"/>
                  </a:lnTo>
                  <a:close/>
                </a:path>
              </a:pathLst>
            </a:custGeom>
            <a:solidFill>
              <a:srgbClr val="F9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6598653" y="3195683"/>
              <a:ext cx="352817" cy="203796"/>
            </a:xfrm>
            <a:custGeom>
              <a:rect b="b" l="l" r="r" t="t"/>
              <a:pathLst>
                <a:path extrusionOk="0" h="20482" w="35459">
                  <a:moveTo>
                    <a:pt x="17680" y="0"/>
                  </a:moveTo>
                  <a:lnTo>
                    <a:pt x="0" y="10207"/>
                  </a:lnTo>
                  <a:lnTo>
                    <a:pt x="17780" y="20482"/>
                  </a:lnTo>
                  <a:lnTo>
                    <a:pt x="35459" y="10274"/>
                  </a:lnTo>
                  <a:lnTo>
                    <a:pt x="17680" y="0"/>
                  </a:lnTo>
                  <a:close/>
                </a:path>
              </a:pathLst>
            </a:custGeom>
            <a:solidFill>
              <a:srgbClr val="F9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6597986" y="3296968"/>
              <a:ext cx="176583" cy="427173"/>
            </a:xfrm>
            <a:custGeom>
              <a:rect b="b" l="l" r="r" t="t"/>
              <a:pathLst>
                <a:path extrusionOk="0" h="42932" w="17747">
                  <a:moveTo>
                    <a:pt x="1" y="1"/>
                  </a:moveTo>
                  <a:lnTo>
                    <a:pt x="1" y="32724"/>
                  </a:lnTo>
                  <a:lnTo>
                    <a:pt x="17747" y="42932"/>
                  </a:lnTo>
                  <a:lnTo>
                    <a:pt x="17747" y="10175"/>
                  </a:lnTo>
                  <a:lnTo>
                    <a:pt x="1" y="1"/>
                  </a:lnTo>
                  <a:close/>
                </a:path>
              </a:pathLst>
            </a:custGeom>
            <a:solidFill>
              <a:srgbClr val="E25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6669671" y="3357042"/>
              <a:ext cx="32875" cy="325604"/>
            </a:xfrm>
            <a:custGeom>
              <a:rect b="b" l="l" r="r" t="t"/>
              <a:pathLst>
                <a:path extrusionOk="0" h="32724" w="3304">
                  <a:moveTo>
                    <a:pt x="1" y="0"/>
                  </a:moveTo>
                  <a:lnTo>
                    <a:pt x="1" y="30789"/>
                  </a:lnTo>
                  <a:lnTo>
                    <a:pt x="3303" y="32724"/>
                  </a:lnTo>
                  <a:lnTo>
                    <a:pt x="3303" y="1902"/>
                  </a:lnTo>
                  <a:lnTo>
                    <a:pt x="1" y="0"/>
                  </a:lnTo>
                  <a:close/>
                </a:path>
              </a:pathLst>
            </a:custGeom>
            <a:solidFill>
              <a:srgbClr val="F9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6774546" y="3296968"/>
              <a:ext cx="176254" cy="427173"/>
            </a:xfrm>
            <a:custGeom>
              <a:rect b="b" l="l" r="r" t="t"/>
              <a:pathLst>
                <a:path extrusionOk="0" h="42932" w="17714">
                  <a:moveTo>
                    <a:pt x="17713" y="1"/>
                  </a:moveTo>
                  <a:lnTo>
                    <a:pt x="1" y="10175"/>
                  </a:lnTo>
                  <a:lnTo>
                    <a:pt x="1" y="42932"/>
                  </a:lnTo>
                  <a:lnTo>
                    <a:pt x="17713" y="32724"/>
                  </a:lnTo>
                  <a:lnTo>
                    <a:pt x="177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6846231" y="3357042"/>
              <a:ext cx="32875" cy="325604"/>
            </a:xfrm>
            <a:custGeom>
              <a:rect b="b" l="l" r="r" t="t"/>
              <a:pathLst>
                <a:path extrusionOk="0" h="32724" w="3304">
                  <a:moveTo>
                    <a:pt x="3303" y="0"/>
                  </a:moveTo>
                  <a:lnTo>
                    <a:pt x="1" y="1902"/>
                  </a:lnTo>
                  <a:lnTo>
                    <a:pt x="1" y="32724"/>
                  </a:lnTo>
                  <a:lnTo>
                    <a:pt x="3303" y="30789"/>
                  </a:lnTo>
                  <a:lnTo>
                    <a:pt x="3303" y="0"/>
                  </a:lnTo>
                  <a:close/>
                </a:path>
              </a:pathLst>
            </a:custGeom>
            <a:solidFill>
              <a:srgbClr val="F9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27"/>
          <p:cNvGrpSpPr/>
          <p:nvPr/>
        </p:nvGrpSpPr>
        <p:grpSpPr>
          <a:xfrm flipH="1">
            <a:off x="2981959" y="2424148"/>
            <a:ext cx="1495729" cy="3323473"/>
            <a:chOff x="6281380" y="3515345"/>
            <a:chExt cx="429153" cy="953569"/>
          </a:xfrm>
        </p:grpSpPr>
        <p:sp>
          <p:nvSpPr>
            <p:cNvPr id="185" name="Google Shape;185;p27"/>
            <p:cNvSpPr/>
            <p:nvPr/>
          </p:nvSpPr>
          <p:spPr>
            <a:xfrm>
              <a:off x="6496434" y="3647770"/>
              <a:ext cx="199816" cy="821144"/>
            </a:xfrm>
            <a:custGeom>
              <a:rect b="b" l="l" r="r" t="t"/>
              <a:pathLst>
                <a:path extrusionOk="0" h="82527" w="20082">
                  <a:moveTo>
                    <a:pt x="20081" y="0"/>
                  </a:moveTo>
                  <a:lnTo>
                    <a:pt x="0" y="11609"/>
                  </a:lnTo>
                  <a:lnTo>
                    <a:pt x="0" y="82526"/>
                  </a:lnTo>
                  <a:lnTo>
                    <a:pt x="20081" y="70918"/>
                  </a:lnTo>
                  <a:lnTo>
                    <a:pt x="2008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a:off x="6296643" y="3647770"/>
              <a:ext cx="199816" cy="821144"/>
            </a:xfrm>
            <a:custGeom>
              <a:rect b="b" l="l" r="r" t="t"/>
              <a:pathLst>
                <a:path extrusionOk="0" h="82527" w="20082">
                  <a:moveTo>
                    <a:pt x="0" y="0"/>
                  </a:moveTo>
                  <a:lnTo>
                    <a:pt x="0" y="70918"/>
                  </a:lnTo>
                  <a:lnTo>
                    <a:pt x="20081" y="82526"/>
                  </a:lnTo>
                  <a:lnTo>
                    <a:pt x="20081" y="11609"/>
                  </a:lnTo>
                  <a:lnTo>
                    <a:pt x="0" y="0"/>
                  </a:lnTo>
                  <a:close/>
                </a:path>
              </a:pathLst>
            </a:custGeom>
            <a:solidFill>
              <a:srgbClr val="C975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6496434" y="3646061"/>
              <a:ext cx="214084" cy="141071"/>
            </a:xfrm>
            <a:custGeom>
              <a:rect b="b" l="l" r="r" t="t"/>
              <a:pathLst>
                <a:path extrusionOk="0" h="14178" w="21516">
                  <a:moveTo>
                    <a:pt x="21516" y="0"/>
                  </a:moveTo>
                  <a:lnTo>
                    <a:pt x="0" y="12409"/>
                  </a:lnTo>
                  <a:lnTo>
                    <a:pt x="0" y="14177"/>
                  </a:lnTo>
                  <a:lnTo>
                    <a:pt x="21516" y="1768"/>
                  </a:lnTo>
                  <a:lnTo>
                    <a:pt x="21516"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6496434" y="3791477"/>
              <a:ext cx="73023" cy="95261"/>
            </a:xfrm>
            <a:custGeom>
              <a:rect b="b" l="l" r="r" t="t"/>
              <a:pathLst>
                <a:path extrusionOk="0" h="9574" w="7339">
                  <a:moveTo>
                    <a:pt x="7339" y="0"/>
                  </a:moveTo>
                  <a:lnTo>
                    <a:pt x="0" y="4236"/>
                  </a:lnTo>
                  <a:lnTo>
                    <a:pt x="0" y="9574"/>
                  </a:lnTo>
                  <a:lnTo>
                    <a:pt x="7339" y="5337"/>
                  </a:lnTo>
                  <a:lnTo>
                    <a:pt x="73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6496434" y="3862167"/>
              <a:ext cx="73023" cy="94933"/>
            </a:xfrm>
            <a:custGeom>
              <a:rect b="b" l="l" r="r" t="t"/>
              <a:pathLst>
                <a:path extrusionOk="0" h="9541" w="7339">
                  <a:moveTo>
                    <a:pt x="7339" y="0"/>
                  </a:moveTo>
                  <a:lnTo>
                    <a:pt x="0" y="4237"/>
                  </a:lnTo>
                  <a:lnTo>
                    <a:pt x="0" y="9540"/>
                  </a:lnTo>
                  <a:lnTo>
                    <a:pt x="7339" y="5304"/>
                  </a:lnTo>
                  <a:lnTo>
                    <a:pt x="73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a:off x="6496434" y="3932518"/>
              <a:ext cx="73023" cy="95271"/>
            </a:xfrm>
            <a:custGeom>
              <a:rect b="b" l="l" r="r" t="t"/>
              <a:pathLst>
                <a:path extrusionOk="0" h="9575" w="7339">
                  <a:moveTo>
                    <a:pt x="7339" y="1"/>
                  </a:moveTo>
                  <a:lnTo>
                    <a:pt x="0" y="4271"/>
                  </a:lnTo>
                  <a:lnTo>
                    <a:pt x="0" y="9574"/>
                  </a:lnTo>
                  <a:lnTo>
                    <a:pt x="7339" y="5338"/>
                  </a:lnTo>
                  <a:lnTo>
                    <a:pt x="73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a:off x="6496434" y="4003208"/>
              <a:ext cx="73023" cy="94943"/>
            </a:xfrm>
            <a:custGeom>
              <a:rect b="b" l="l" r="r" t="t"/>
              <a:pathLst>
                <a:path extrusionOk="0" h="9542" w="7339">
                  <a:moveTo>
                    <a:pt x="7339" y="1"/>
                  </a:moveTo>
                  <a:lnTo>
                    <a:pt x="0" y="4237"/>
                  </a:lnTo>
                  <a:lnTo>
                    <a:pt x="0" y="9541"/>
                  </a:lnTo>
                  <a:lnTo>
                    <a:pt x="7339" y="5305"/>
                  </a:lnTo>
                  <a:lnTo>
                    <a:pt x="73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a:off x="6496434" y="4073908"/>
              <a:ext cx="73023" cy="94933"/>
            </a:xfrm>
            <a:custGeom>
              <a:rect b="b" l="l" r="r" t="t"/>
              <a:pathLst>
                <a:path extrusionOk="0" h="9541" w="7339">
                  <a:moveTo>
                    <a:pt x="7339" y="0"/>
                  </a:moveTo>
                  <a:lnTo>
                    <a:pt x="0" y="4236"/>
                  </a:lnTo>
                  <a:lnTo>
                    <a:pt x="0" y="9540"/>
                  </a:lnTo>
                  <a:lnTo>
                    <a:pt x="7339" y="5304"/>
                  </a:lnTo>
                  <a:lnTo>
                    <a:pt x="73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a:off x="6496434" y="4144259"/>
              <a:ext cx="73023" cy="95271"/>
            </a:xfrm>
            <a:custGeom>
              <a:rect b="b" l="l" r="r" t="t"/>
              <a:pathLst>
                <a:path extrusionOk="0" h="9575" w="7339">
                  <a:moveTo>
                    <a:pt x="7339" y="1"/>
                  </a:moveTo>
                  <a:lnTo>
                    <a:pt x="0" y="4237"/>
                  </a:lnTo>
                  <a:lnTo>
                    <a:pt x="0" y="9574"/>
                  </a:lnTo>
                  <a:lnTo>
                    <a:pt x="7339" y="5338"/>
                  </a:lnTo>
                  <a:lnTo>
                    <a:pt x="73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a:off x="6496434" y="4214949"/>
              <a:ext cx="73023" cy="94933"/>
            </a:xfrm>
            <a:custGeom>
              <a:rect b="b" l="l" r="r" t="t"/>
              <a:pathLst>
                <a:path extrusionOk="0" h="9541" w="7339">
                  <a:moveTo>
                    <a:pt x="7339" y="1"/>
                  </a:moveTo>
                  <a:lnTo>
                    <a:pt x="0" y="4237"/>
                  </a:lnTo>
                  <a:lnTo>
                    <a:pt x="0" y="9541"/>
                  </a:lnTo>
                  <a:lnTo>
                    <a:pt x="7339" y="5305"/>
                  </a:lnTo>
                  <a:lnTo>
                    <a:pt x="73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a:off x="6496434" y="4285310"/>
              <a:ext cx="73023" cy="95271"/>
            </a:xfrm>
            <a:custGeom>
              <a:rect b="b" l="l" r="r" t="t"/>
              <a:pathLst>
                <a:path extrusionOk="0" h="9575" w="7339">
                  <a:moveTo>
                    <a:pt x="7339" y="1"/>
                  </a:moveTo>
                  <a:lnTo>
                    <a:pt x="0" y="4237"/>
                  </a:lnTo>
                  <a:lnTo>
                    <a:pt x="0" y="9574"/>
                  </a:lnTo>
                  <a:lnTo>
                    <a:pt x="7339" y="5338"/>
                  </a:lnTo>
                  <a:lnTo>
                    <a:pt x="73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a:off x="6581062" y="3767241"/>
              <a:ext cx="30875" cy="70715"/>
            </a:xfrm>
            <a:custGeom>
              <a:rect b="b" l="l" r="r" t="t"/>
              <a:pathLst>
                <a:path extrusionOk="0" h="7107" w="3103">
                  <a:moveTo>
                    <a:pt x="3103" y="1"/>
                  </a:moveTo>
                  <a:lnTo>
                    <a:pt x="1" y="1769"/>
                  </a:lnTo>
                  <a:lnTo>
                    <a:pt x="1" y="7106"/>
                  </a:lnTo>
                  <a:lnTo>
                    <a:pt x="3103" y="5305"/>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a:off x="6623208" y="3742686"/>
              <a:ext cx="30875" cy="70705"/>
            </a:xfrm>
            <a:custGeom>
              <a:rect b="b" l="l" r="r" t="t"/>
              <a:pathLst>
                <a:path extrusionOk="0" h="7106" w="3103">
                  <a:moveTo>
                    <a:pt x="3103" y="1"/>
                  </a:moveTo>
                  <a:lnTo>
                    <a:pt x="1" y="1802"/>
                  </a:lnTo>
                  <a:lnTo>
                    <a:pt x="1" y="7106"/>
                  </a:lnTo>
                  <a:lnTo>
                    <a:pt x="3103" y="5338"/>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a:off x="6665691" y="3718460"/>
              <a:ext cx="30546" cy="70376"/>
            </a:xfrm>
            <a:custGeom>
              <a:rect b="b" l="l" r="r" t="t"/>
              <a:pathLst>
                <a:path extrusionOk="0" h="7073" w="3070">
                  <a:moveTo>
                    <a:pt x="3069" y="0"/>
                  </a:moveTo>
                  <a:lnTo>
                    <a:pt x="1" y="1768"/>
                  </a:lnTo>
                  <a:lnTo>
                    <a:pt x="1" y="7072"/>
                  </a:lnTo>
                  <a:lnTo>
                    <a:pt x="3069" y="5304"/>
                  </a:lnTo>
                  <a:lnTo>
                    <a:pt x="3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6581062" y="3837602"/>
              <a:ext cx="30875" cy="70705"/>
            </a:xfrm>
            <a:custGeom>
              <a:rect b="b" l="l" r="r" t="t"/>
              <a:pathLst>
                <a:path extrusionOk="0" h="7106" w="3103">
                  <a:moveTo>
                    <a:pt x="3103" y="1"/>
                  </a:moveTo>
                  <a:lnTo>
                    <a:pt x="1" y="1802"/>
                  </a:lnTo>
                  <a:lnTo>
                    <a:pt x="1" y="7106"/>
                  </a:lnTo>
                  <a:lnTo>
                    <a:pt x="3103" y="5338"/>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6623208" y="3813376"/>
              <a:ext cx="30875" cy="70705"/>
            </a:xfrm>
            <a:custGeom>
              <a:rect b="b" l="l" r="r" t="t"/>
              <a:pathLst>
                <a:path extrusionOk="0" h="7106" w="3103">
                  <a:moveTo>
                    <a:pt x="3103" y="1"/>
                  </a:moveTo>
                  <a:lnTo>
                    <a:pt x="1" y="1769"/>
                  </a:lnTo>
                  <a:lnTo>
                    <a:pt x="1" y="7106"/>
                  </a:lnTo>
                  <a:lnTo>
                    <a:pt x="3103" y="5304"/>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a:off x="6665691" y="3788821"/>
              <a:ext cx="30546" cy="70705"/>
            </a:xfrm>
            <a:custGeom>
              <a:rect b="b" l="l" r="r" t="t"/>
              <a:pathLst>
                <a:path extrusionOk="0" h="7106" w="3070">
                  <a:moveTo>
                    <a:pt x="3069" y="0"/>
                  </a:moveTo>
                  <a:lnTo>
                    <a:pt x="1" y="1801"/>
                  </a:lnTo>
                  <a:lnTo>
                    <a:pt x="1" y="7105"/>
                  </a:lnTo>
                  <a:lnTo>
                    <a:pt x="3069" y="5337"/>
                  </a:lnTo>
                  <a:lnTo>
                    <a:pt x="3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p:nvPr/>
          </p:nvSpPr>
          <p:spPr>
            <a:xfrm>
              <a:off x="6581062" y="3908292"/>
              <a:ext cx="30875" cy="70705"/>
            </a:xfrm>
            <a:custGeom>
              <a:rect b="b" l="l" r="r" t="t"/>
              <a:pathLst>
                <a:path extrusionOk="0" h="7106" w="3103">
                  <a:moveTo>
                    <a:pt x="3103" y="1"/>
                  </a:moveTo>
                  <a:lnTo>
                    <a:pt x="1" y="1769"/>
                  </a:lnTo>
                  <a:lnTo>
                    <a:pt x="1" y="7106"/>
                  </a:lnTo>
                  <a:lnTo>
                    <a:pt x="3103" y="5305"/>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a:off x="6623208" y="3883737"/>
              <a:ext cx="30875" cy="70705"/>
            </a:xfrm>
            <a:custGeom>
              <a:rect b="b" l="l" r="r" t="t"/>
              <a:pathLst>
                <a:path extrusionOk="0" h="7106" w="3103">
                  <a:moveTo>
                    <a:pt x="3103" y="0"/>
                  </a:moveTo>
                  <a:lnTo>
                    <a:pt x="1" y="1802"/>
                  </a:lnTo>
                  <a:lnTo>
                    <a:pt x="1" y="7105"/>
                  </a:lnTo>
                  <a:lnTo>
                    <a:pt x="3103" y="5338"/>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6665691" y="3859511"/>
              <a:ext cx="30546" cy="70705"/>
            </a:xfrm>
            <a:custGeom>
              <a:rect b="b" l="l" r="r" t="t"/>
              <a:pathLst>
                <a:path extrusionOk="0" h="7106" w="3070">
                  <a:moveTo>
                    <a:pt x="3069" y="0"/>
                  </a:moveTo>
                  <a:lnTo>
                    <a:pt x="1" y="1768"/>
                  </a:lnTo>
                  <a:lnTo>
                    <a:pt x="1" y="7105"/>
                  </a:lnTo>
                  <a:lnTo>
                    <a:pt x="3069" y="5304"/>
                  </a:lnTo>
                  <a:lnTo>
                    <a:pt x="3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p:nvPr/>
          </p:nvSpPr>
          <p:spPr>
            <a:xfrm>
              <a:off x="6581062" y="3978653"/>
              <a:ext cx="30875" cy="71033"/>
            </a:xfrm>
            <a:custGeom>
              <a:rect b="b" l="l" r="r" t="t"/>
              <a:pathLst>
                <a:path extrusionOk="0" h="7139" w="3103">
                  <a:moveTo>
                    <a:pt x="3103" y="1"/>
                  </a:moveTo>
                  <a:lnTo>
                    <a:pt x="1" y="1802"/>
                  </a:lnTo>
                  <a:lnTo>
                    <a:pt x="1" y="7139"/>
                  </a:lnTo>
                  <a:lnTo>
                    <a:pt x="3103" y="5338"/>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7"/>
            <p:cNvSpPr/>
            <p:nvPr/>
          </p:nvSpPr>
          <p:spPr>
            <a:xfrm>
              <a:off x="6623208" y="3954427"/>
              <a:ext cx="30875" cy="70705"/>
            </a:xfrm>
            <a:custGeom>
              <a:rect b="b" l="l" r="r" t="t"/>
              <a:pathLst>
                <a:path extrusionOk="0" h="7106" w="3103">
                  <a:moveTo>
                    <a:pt x="3103" y="0"/>
                  </a:moveTo>
                  <a:lnTo>
                    <a:pt x="1" y="1768"/>
                  </a:lnTo>
                  <a:lnTo>
                    <a:pt x="1" y="7106"/>
                  </a:lnTo>
                  <a:lnTo>
                    <a:pt x="3103" y="5304"/>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p:nvPr/>
          </p:nvSpPr>
          <p:spPr>
            <a:xfrm>
              <a:off x="6665691" y="3929872"/>
              <a:ext cx="30546" cy="70705"/>
            </a:xfrm>
            <a:custGeom>
              <a:rect b="b" l="l" r="r" t="t"/>
              <a:pathLst>
                <a:path extrusionOk="0" h="7106" w="3070">
                  <a:moveTo>
                    <a:pt x="3069" y="0"/>
                  </a:moveTo>
                  <a:lnTo>
                    <a:pt x="1" y="1801"/>
                  </a:lnTo>
                  <a:lnTo>
                    <a:pt x="1" y="7105"/>
                  </a:lnTo>
                  <a:lnTo>
                    <a:pt x="3069" y="5337"/>
                  </a:lnTo>
                  <a:lnTo>
                    <a:pt x="3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p:nvPr/>
          </p:nvSpPr>
          <p:spPr>
            <a:xfrm>
              <a:off x="6581062" y="4049343"/>
              <a:ext cx="30875" cy="70705"/>
            </a:xfrm>
            <a:custGeom>
              <a:rect b="b" l="l" r="r" t="t"/>
              <a:pathLst>
                <a:path extrusionOk="0" h="7106" w="3103">
                  <a:moveTo>
                    <a:pt x="3103" y="1"/>
                  </a:moveTo>
                  <a:lnTo>
                    <a:pt x="1" y="1802"/>
                  </a:lnTo>
                  <a:lnTo>
                    <a:pt x="1" y="7106"/>
                  </a:lnTo>
                  <a:lnTo>
                    <a:pt x="3103" y="5338"/>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7"/>
            <p:cNvSpPr/>
            <p:nvPr/>
          </p:nvSpPr>
          <p:spPr>
            <a:xfrm>
              <a:off x="6623208" y="4025116"/>
              <a:ext cx="30875" cy="70376"/>
            </a:xfrm>
            <a:custGeom>
              <a:rect b="b" l="l" r="r" t="t"/>
              <a:pathLst>
                <a:path extrusionOk="0" h="7073" w="3103">
                  <a:moveTo>
                    <a:pt x="3103" y="1"/>
                  </a:moveTo>
                  <a:lnTo>
                    <a:pt x="1" y="1768"/>
                  </a:lnTo>
                  <a:lnTo>
                    <a:pt x="1" y="7072"/>
                  </a:lnTo>
                  <a:lnTo>
                    <a:pt x="3103" y="5304"/>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p:nvPr/>
          </p:nvSpPr>
          <p:spPr>
            <a:xfrm>
              <a:off x="6665691" y="4000562"/>
              <a:ext cx="30546" cy="70705"/>
            </a:xfrm>
            <a:custGeom>
              <a:rect b="b" l="l" r="r" t="t"/>
              <a:pathLst>
                <a:path extrusionOk="0" h="7106" w="3070">
                  <a:moveTo>
                    <a:pt x="3069" y="0"/>
                  </a:moveTo>
                  <a:lnTo>
                    <a:pt x="1" y="1801"/>
                  </a:lnTo>
                  <a:lnTo>
                    <a:pt x="1" y="7105"/>
                  </a:lnTo>
                  <a:lnTo>
                    <a:pt x="3069" y="5304"/>
                  </a:lnTo>
                  <a:lnTo>
                    <a:pt x="3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a:off x="6581062" y="4120033"/>
              <a:ext cx="30875" cy="70705"/>
            </a:xfrm>
            <a:custGeom>
              <a:rect b="b" l="l" r="r" t="t"/>
              <a:pathLst>
                <a:path extrusionOk="0" h="7106" w="3103">
                  <a:moveTo>
                    <a:pt x="3103" y="1"/>
                  </a:moveTo>
                  <a:lnTo>
                    <a:pt x="1" y="1769"/>
                  </a:lnTo>
                  <a:lnTo>
                    <a:pt x="1" y="7106"/>
                  </a:lnTo>
                  <a:lnTo>
                    <a:pt x="3103" y="5305"/>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6623208" y="4095478"/>
              <a:ext cx="30875" cy="70705"/>
            </a:xfrm>
            <a:custGeom>
              <a:rect b="b" l="l" r="r" t="t"/>
              <a:pathLst>
                <a:path extrusionOk="0" h="7106" w="3103">
                  <a:moveTo>
                    <a:pt x="3103" y="0"/>
                  </a:moveTo>
                  <a:lnTo>
                    <a:pt x="1" y="1802"/>
                  </a:lnTo>
                  <a:lnTo>
                    <a:pt x="1" y="7105"/>
                  </a:lnTo>
                  <a:lnTo>
                    <a:pt x="3103" y="5337"/>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a:off x="6665691" y="4071251"/>
              <a:ext cx="30546" cy="70705"/>
            </a:xfrm>
            <a:custGeom>
              <a:rect b="b" l="l" r="r" t="t"/>
              <a:pathLst>
                <a:path extrusionOk="0" h="7106" w="3070">
                  <a:moveTo>
                    <a:pt x="3069" y="0"/>
                  </a:moveTo>
                  <a:lnTo>
                    <a:pt x="1" y="1768"/>
                  </a:lnTo>
                  <a:lnTo>
                    <a:pt x="1" y="7105"/>
                  </a:lnTo>
                  <a:lnTo>
                    <a:pt x="3069" y="5304"/>
                  </a:lnTo>
                  <a:lnTo>
                    <a:pt x="3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7"/>
            <p:cNvSpPr/>
            <p:nvPr/>
          </p:nvSpPr>
          <p:spPr>
            <a:xfrm>
              <a:off x="6581062" y="4190394"/>
              <a:ext cx="30875" cy="70705"/>
            </a:xfrm>
            <a:custGeom>
              <a:rect b="b" l="l" r="r" t="t"/>
              <a:pathLst>
                <a:path extrusionOk="0" h="7106" w="3103">
                  <a:moveTo>
                    <a:pt x="3103" y="0"/>
                  </a:moveTo>
                  <a:lnTo>
                    <a:pt x="1" y="1802"/>
                  </a:lnTo>
                  <a:lnTo>
                    <a:pt x="1" y="7106"/>
                  </a:lnTo>
                  <a:lnTo>
                    <a:pt x="3103" y="5338"/>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7"/>
            <p:cNvSpPr/>
            <p:nvPr/>
          </p:nvSpPr>
          <p:spPr>
            <a:xfrm>
              <a:off x="6623208" y="4166167"/>
              <a:ext cx="30875" cy="70705"/>
            </a:xfrm>
            <a:custGeom>
              <a:rect b="b" l="l" r="r" t="t"/>
              <a:pathLst>
                <a:path extrusionOk="0" h="7106" w="3103">
                  <a:moveTo>
                    <a:pt x="3103" y="0"/>
                  </a:moveTo>
                  <a:lnTo>
                    <a:pt x="1" y="1768"/>
                  </a:lnTo>
                  <a:lnTo>
                    <a:pt x="1" y="7105"/>
                  </a:lnTo>
                  <a:lnTo>
                    <a:pt x="3103" y="5304"/>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a:off x="6665691" y="4141603"/>
              <a:ext cx="30546" cy="70705"/>
            </a:xfrm>
            <a:custGeom>
              <a:rect b="b" l="l" r="r" t="t"/>
              <a:pathLst>
                <a:path extrusionOk="0" h="7106" w="3070">
                  <a:moveTo>
                    <a:pt x="3069" y="1"/>
                  </a:moveTo>
                  <a:lnTo>
                    <a:pt x="1" y="1802"/>
                  </a:lnTo>
                  <a:lnTo>
                    <a:pt x="1" y="7106"/>
                  </a:lnTo>
                  <a:lnTo>
                    <a:pt x="3069" y="5338"/>
                  </a:lnTo>
                  <a:lnTo>
                    <a:pt x="30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p:nvPr/>
          </p:nvSpPr>
          <p:spPr>
            <a:xfrm>
              <a:off x="6581062" y="4261084"/>
              <a:ext cx="30875" cy="70705"/>
            </a:xfrm>
            <a:custGeom>
              <a:rect b="b" l="l" r="r" t="t"/>
              <a:pathLst>
                <a:path extrusionOk="0" h="7106" w="3103">
                  <a:moveTo>
                    <a:pt x="3103" y="1"/>
                  </a:moveTo>
                  <a:lnTo>
                    <a:pt x="1" y="1768"/>
                  </a:lnTo>
                  <a:lnTo>
                    <a:pt x="1" y="7106"/>
                  </a:lnTo>
                  <a:lnTo>
                    <a:pt x="3103" y="5304"/>
                  </a:lnTo>
                  <a:lnTo>
                    <a:pt x="3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7"/>
            <p:cNvSpPr/>
            <p:nvPr/>
          </p:nvSpPr>
          <p:spPr>
            <a:xfrm>
              <a:off x="6623208" y="4236529"/>
              <a:ext cx="30875" cy="70705"/>
            </a:xfrm>
            <a:custGeom>
              <a:rect b="b" l="l" r="r" t="t"/>
              <a:pathLst>
                <a:path extrusionOk="0" h="7106" w="3103">
                  <a:moveTo>
                    <a:pt x="3103" y="0"/>
                  </a:moveTo>
                  <a:lnTo>
                    <a:pt x="1" y="1801"/>
                  </a:lnTo>
                  <a:lnTo>
                    <a:pt x="1" y="7105"/>
                  </a:lnTo>
                  <a:lnTo>
                    <a:pt x="3103" y="5337"/>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7"/>
            <p:cNvSpPr/>
            <p:nvPr/>
          </p:nvSpPr>
          <p:spPr>
            <a:xfrm>
              <a:off x="6665691" y="4212302"/>
              <a:ext cx="30546" cy="70705"/>
            </a:xfrm>
            <a:custGeom>
              <a:rect b="b" l="l" r="r" t="t"/>
              <a:pathLst>
                <a:path extrusionOk="0" h="7106" w="3070">
                  <a:moveTo>
                    <a:pt x="3069" y="0"/>
                  </a:moveTo>
                  <a:lnTo>
                    <a:pt x="1" y="1768"/>
                  </a:lnTo>
                  <a:lnTo>
                    <a:pt x="1" y="7105"/>
                  </a:lnTo>
                  <a:lnTo>
                    <a:pt x="3069" y="5304"/>
                  </a:lnTo>
                  <a:lnTo>
                    <a:pt x="3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7"/>
            <p:cNvSpPr/>
            <p:nvPr/>
          </p:nvSpPr>
          <p:spPr>
            <a:xfrm>
              <a:off x="6281380" y="3532935"/>
              <a:ext cx="429153" cy="247944"/>
            </a:xfrm>
            <a:custGeom>
              <a:rect b="b" l="l" r="r" t="t"/>
              <a:pathLst>
                <a:path extrusionOk="0" h="24919" w="43131">
                  <a:moveTo>
                    <a:pt x="21482" y="1"/>
                  </a:moveTo>
                  <a:lnTo>
                    <a:pt x="0" y="12410"/>
                  </a:lnTo>
                  <a:lnTo>
                    <a:pt x="21615" y="24919"/>
                  </a:lnTo>
                  <a:lnTo>
                    <a:pt x="43131" y="12510"/>
                  </a:lnTo>
                  <a:lnTo>
                    <a:pt x="21482" y="1"/>
                  </a:lnTo>
                  <a:close/>
                </a:path>
              </a:pathLst>
            </a:custGeom>
            <a:solidFill>
              <a:srgbClr val="FBE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p:nvPr/>
          </p:nvSpPr>
          <p:spPr>
            <a:xfrm>
              <a:off x="6281380" y="3515345"/>
              <a:ext cx="429153" cy="247616"/>
            </a:xfrm>
            <a:custGeom>
              <a:rect b="b" l="l" r="r" t="t"/>
              <a:pathLst>
                <a:path extrusionOk="0" h="24886" w="43131">
                  <a:moveTo>
                    <a:pt x="21482" y="1"/>
                  </a:moveTo>
                  <a:lnTo>
                    <a:pt x="0" y="12410"/>
                  </a:lnTo>
                  <a:lnTo>
                    <a:pt x="21615" y="24885"/>
                  </a:lnTo>
                  <a:lnTo>
                    <a:pt x="43131" y="12476"/>
                  </a:lnTo>
                  <a:lnTo>
                    <a:pt x="21482" y="1"/>
                  </a:lnTo>
                  <a:close/>
                </a:path>
              </a:pathLst>
            </a:custGeom>
            <a:solidFill>
              <a:srgbClr val="FBE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7"/>
            <p:cNvSpPr/>
            <p:nvPr/>
          </p:nvSpPr>
          <p:spPr>
            <a:xfrm>
              <a:off x="6316889" y="3535930"/>
              <a:ext cx="358130" cy="206781"/>
            </a:xfrm>
            <a:custGeom>
              <a:rect b="b" l="l" r="r" t="t"/>
              <a:pathLst>
                <a:path extrusionOk="0" h="20782" w="35993">
                  <a:moveTo>
                    <a:pt x="17913" y="0"/>
                  </a:moveTo>
                  <a:lnTo>
                    <a:pt x="0" y="10341"/>
                  </a:lnTo>
                  <a:lnTo>
                    <a:pt x="18046" y="20782"/>
                  </a:lnTo>
                  <a:lnTo>
                    <a:pt x="35993" y="10407"/>
                  </a:lnTo>
                  <a:lnTo>
                    <a:pt x="1791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7"/>
            <p:cNvSpPr/>
            <p:nvPr/>
          </p:nvSpPr>
          <p:spPr>
            <a:xfrm>
              <a:off x="6281380" y="3638806"/>
              <a:ext cx="215079" cy="142066"/>
            </a:xfrm>
            <a:custGeom>
              <a:rect b="b" l="l" r="r" t="t"/>
              <a:pathLst>
                <a:path extrusionOk="0" h="14278" w="21616">
                  <a:moveTo>
                    <a:pt x="0" y="1"/>
                  </a:moveTo>
                  <a:lnTo>
                    <a:pt x="0" y="1769"/>
                  </a:lnTo>
                  <a:lnTo>
                    <a:pt x="21615" y="14278"/>
                  </a:lnTo>
                  <a:lnTo>
                    <a:pt x="21615" y="12476"/>
                  </a:lnTo>
                  <a:lnTo>
                    <a:pt x="0"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7"/>
            <p:cNvSpPr/>
            <p:nvPr/>
          </p:nvSpPr>
          <p:spPr>
            <a:xfrm>
              <a:off x="6496434" y="3639472"/>
              <a:ext cx="214084" cy="141399"/>
            </a:xfrm>
            <a:custGeom>
              <a:rect b="b" l="l" r="r" t="t"/>
              <a:pathLst>
                <a:path extrusionOk="0" h="14211" w="21516">
                  <a:moveTo>
                    <a:pt x="21516" y="0"/>
                  </a:moveTo>
                  <a:lnTo>
                    <a:pt x="0" y="12409"/>
                  </a:lnTo>
                  <a:lnTo>
                    <a:pt x="0" y="14211"/>
                  </a:lnTo>
                  <a:lnTo>
                    <a:pt x="21516" y="1802"/>
                  </a:lnTo>
                  <a:lnTo>
                    <a:pt x="2151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7"/>
            <p:cNvSpPr/>
            <p:nvPr/>
          </p:nvSpPr>
          <p:spPr>
            <a:xfrm>
              <a:off x="6342439" y="3594332"/>
              <a:ext cx="153678" cy="140743"/>
            </a:xfrm>
            <a:custGeom>
              <a:rect b="b" l="l" r="r" t="t"/>
              <a:pathLst>
                <a:path extrusionOk="0" h="14145" w="15445">
                  <a:moveTo>
                    <a:pt x="1" y="1"/>
                  </a:moveTo>
                  <a:lnTo>
                    <a:pt x="1" y="5238"/>
                  </a:lnTo>
                  <a:lnTo>
                    <a:pt x="15445" y="14144"/>
                  </a:lnTo>
                  <a:lnTo>
                    <a:pt x="15445" y="8907"/>
                  </a:lnTo>
                  <a:lnTo>
                    <a:pt x="1" y="1"/>
                  </a:lnTo>
                  <a:close/>
                </a:path>
              </a:pathLst>
            </a:custGeom>
            <a:solidFill>
              <a:srgbClr val="F4C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p:nvPr/>
          </p:nvSpPr>
          <p:spPr>
            <a:xfrm>
              <a:off x="6342439" y="3594332"/>
              <a:ext cx="153678" cy="140743"/>
            </a:xfrm>
            <a:custGeom>
              <a:rect b="b" l="l" r="r" t="t"/>
              <a:pathLst>
                <a:path extrusionOk="0" h="14145" w="15445">
                  <a:moveTo>
                    <a:pt x="1" y="1"/>
                  </a:moveTo>
                  <a:lnTo>
                    <a:pt x="1" y="5238"/>
                  </a:lnTo>
                  <a:lnTo>
                    <a:pt x="15445" y="14144"/>
                  </a:lnTo>
                  <a:lnTo>
                    <a:pt x="15445" y="8907"/>
                  </a:lnTo>
                  <a:lnTo>
                    <a:pt x="1" y="1"/>
                  </a:lnTo>
                  <a:close/>
                </a:path>
              </a:pathLst>
            </a:custGeom>
            <a:solidFill>
              <a:srgbClr val="C975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p:nvPr/>
          </p:nvSpPr>
          <p:spPr>
            <a:xfrm>
              <a:off x="6342777" y="3563808"/>
              <a:ext cx="306679" cy="118823"/>
            </a:xfrm>
            <a:custGeom>
              <a:rect b="b" l="l" r="r" t="t"/>
              <a:pathLst>
                <a:path extrusionOk="0" h="11942" w="30822">
                  <a:moveTo>
                    <a:pt x="15344" y="0"/>
                  </a:moveTo>
                  <a:lnTo>
                    <a:pt x="0" y="3036"/>
                  </a:lnTo>
                  <a:lnTo>
                    <a:pt x="15444" y="11942"/>
                  </a:lnTo>
                  <a:lnTo>
                    <a:pt x="30822" y="8906"/>
                  </a:lnTo>
                  <a:lnTo>
                    <a:pt x="15344" y="0"/>
                  </a:lnTo>
                  <a:close/>
                </a:path>
              </a:pathLst>
            </a:custGeom>
            <a:solidFill>
              <a:srgbClr val="FBE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7"/>
            <p:cNvSpPr/>
            <p:nvPr/>
          </p:nvSpPr>
          <p:spPr>
            <a:xfrm>
              <a:off x="6495439" y="3647151"/>
              <a:ext cx="154006" cy="88635"/>
            </a:xfrm>
            <a:custGeom>
              <a:rect b="b" l="l" r="r" t="t"/>
              <a:pathLst>
                <a:path extrusionOk="0" h="8908" w="15478">
                  <a:moveTo>
                    <a:pt x="15478" y="1"/>
                  </a:moveTo>
                  <a:lnTo>
                    <a:pt x="13966" y="871"/>
                  </a:lnTo>
                  <a:lnTo>
                    <a:pt x="13966" y="871"/>
                  </a:lnTo>
                  <a:lnTo>
                    <a:pt x="15478" y="568"/>
                  </a:lnTo>
                  <a:lnTo>
                    <a:pt x="15478" y="1"/>
                  </a:lnTo>
                  <a:close/>
                  <a:moveTo>
                    <a:pt x="13966" y="871"/>
                  </a:moveTo>
                  <a:lnTo>
                    <a:pt x="0" y="3670"/>
                  </a:lnTo>
                  <a:lnTo>
                    <a:pt x="0" y="8907"/>
                  </a:lnTo>
                  <a:lnTo>
                    <a:pt x="13966" y="87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7"/>
          <p:cNvGrpSpPr/>
          <p:nvPr/>
        </p:nvGrpSpPr>
        <p:grpSpPr>
          <a:xfrm flipH="1">
            <a:off x="4011426" y="3564684"/>
            <a:ext cx="1495729" cy="2777424"/>
            <a:chOff x="5986006" y="3842587"/>
            <a:chExt cx="429153" cy="796897"/>
          </a:xfrm>
        </p:grpSpPr>
        <p:sp>
          <p:nvSpPr>
            <p:cNvPr id="230" name="Google Shape;230;p27"/>
            <p:cNvSpPr/>
            <p:nvPr/>
          </p:nvSpPr>
          <p:spPr>
            <a:xfrm>
              <a:off x="6296643" y="3929872"/>
              <a:ext cx="73023" cy="95261"/>
            </a:xfrm>
            <a:custGeom>
              <a:rect b="b" l="l" r="r" t="t"/>
              <a:pathLst>
                <a:path extrusionOk="0" h="9574" w="7339">
                  <a:moveTo>
                    <a:pt x="0" y="0"/>
                  </a:moveTo>
                  <a:lnTo>
                    <a:pt x="0" y="5337"/>
                  </a:lnTo>
                  <a:lnTo>
                    <a:pt x="7339" y="9574"/>
                  </a:lnTo>
                  <a:lnTo>
                    <a:pt x="7339" y="4236"/>
                  </a:lnTo>
                  <a:lnTo>
                    <a:pt x="0"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7"/>
            <p:cNvSpPr/>
            <p:nvPr/>
          </p:nvSpPr>
          <p:spPr>
            <a:xfrm>
              <a:off x="6296643" y="3929872"/>
              <a:ext cx="73023" cy="45810"/>
            </a:xfrm>
            <a:custGeom>
              <a:rect b="b" l="l" r="r" t="t"/>
              <a:pathLst>
                <a:path extrusionOk="0" h="4604" w="7339">
                  <a:moveTo>
                    <a:pt x="0" y="0"/>
                  </a:moveTo>
                  <a:lnTo>
                    <a:pt x="0" y="367"/>
                  </a:lnTo>
                  <a:lnTo>
                    <a:pt x="301" y="534"/>
                  </a:lnTo>
                  <a:lnTo>
                    <a:pt x="7339" y="4603"/>
                  </a:lnTo>
                  <a:lnTo>
                    <a:pt x="7339" y="4236"/>
                  </a:lnTo>
                  <a:lnTo>
                    <a:pt x="301" y="200"/>
                  </a:lnTo>
                  <a:lnTo>
                    <a:pt x="0"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7"/>
            <p:cNvSpPr/>
            <p:nvPr/>
          </p:nvSpPr>
          <p:spPr>
            <a:xfrm>
              <a:off x="6296643" y="4000562"/>
              <a:ext cx="73023" cy="94933"/>
            </a:xfrm>
            <a:custGeom>
              <a:rect b="b" l="l" r="r" t="t"/>
              <a:pathLst>
                <a:path extrusionOk="0" h="9541" w="7339">
                  <a:moveTo>
                    <a:pt x="0" y="0"/>
                  </a:moveTo>
                  <a:lnTo>
                    <a:pt x="0" y="5304"/>
                  </a:lnTo>
                  <a:lnTo>
                    <a:pt x="7339" y="9540"/>
                  </a:lnTo>
                  <a:lnTo>
                    <a:pt x="7339" y="4236"/>
                  </a:lnTo>
                  <a:lnTo>
                    <a:pt x="0"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
            <p:cNvSpPr/>
            <p:nvPr/>
          </p:nvSpPr>
          <p:spPr>
            <a:xfrm>
              <a:off x="6296643" y="4000562"/>
              <a:ext cx="73023" cy="45810"/>
            </a:xfrm>
            <a:custGeom>
              <a:rect b="b" l="l" r="r" t="t"/>
              <a:pathLst>
                <a:path extrusionOk="0" h="4604" w="7339">
                  <a:moveTo>
                    <a:pt x="0" y="0"/>
                  </a:moveTo>
                  <a:lnTo>
                    <a:pt x="0" y="367"/>
                  </a:lnTo>
                  <a:lnTo>
                    <a:pt x="301" y="534"/>
                  </a:lnTo>
                  <a:lnTo>
                    <a:pt x="7339" y="4603"/>
                  </a:lnTo>
                  <a:lnTo>
                    <a:pt x="7339" y="4236"/>
                  </a:lnTo>
                  <a:lnTo>
                    <a:pt x="301" y="167"/>
                  </a:lnTo>
                  <a:lnTo>
                    <a:pt x="0"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
            <p:cNvSpPr/>
            <p:nvPr/>
          </p:nvSpPr>
          <p:spPr>
            <a:xfrm>
              <a:off x="6296643" y="4071251"/>
              <a:ext cx="73023" cy="94933"/>
            </a:xfrm>
            <a:custGeom>
              <a:rect b="b" l="l" r="r" t="t"/>
              <a:pathLst>
                <a:path extrusionOk="0" h="9541" w="7339">
                  <a:moveTo>
                    <a:pt x="0" y="0"/>
                  </a:moveTo>
                  <a:lnTo>
                    <a:pt x="0" y="5304"/>
                  </a:lnTo>
                  <a:lnTo>
                    <a:pt x="7339" y="9540"/>
                  </a:lnTo>
                  <a:lnTo>
                    <a:pt x="7339" y="4237"/>
                  </a:lnTo>
                  <a:lnTo>
                    <a:pt x="0"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7"/>
            <p:cNvSpPr/>
            <p:nvPr/>
          </p:nvSpPr>
          <p:spPr>
            <a:xfrm>
              <a:off x="6296643" y="4071251"/>
              <a:ext cx="73023" cy="45481"/>
            </a:xfrm>
            <a:custGeom>
              <a:rect b="b" l="l" r="r" t="t"/>
              <a:pathLst>
                <a:path extrusionOk="0" h="4571" w="7339">
                  <a:moveTo>
                    <a:pt x="0" y="0"/>
                  </a:moveTo>
                  <a:lnTo>
                    <a:pt x="0" y="334"/>
                  </a:lnTo>
                  <a:lnTo>
                    <a:pt x="301" y="534"/>
                  </a:lnTo>
                  <a:lnTo>
                    <a:pt x="7339" y="4570"/>
                  </a:lnTo>
                  <a:lnTo>
                    <a:pt x="7339" y="4237"/>
                  </a:lnTo>
                  <a:lnTo>
                    <a:pt x="301" y="167"/>
                  </a:lnTo>
                  <a:lnTo>
                    <a:pt x="0"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7"/>
            <p:cNvSpPr/>
            <p:nvPr/>
          </p:nvSpPr>
          <p:spPr>
            <a:xfrm>
              <a:off x="6296643" y="4141603"/>
              <a:ext cx="73023" cy="95271"/>
            </a:xfrm>
            <a:custGeom>
              <a:rect b="b" l="l" r="r" t="t"/>
              <a:pathLst>
                <a:path extrusionOk="0" h="9575" w="7339">
                  <a:moveTo>
                    <a:pt x="0" y="1"/>
                  </a:moveTo>
                  <a:lnTo>
                    <a:pt x="0" y="5338"/>
                  </a:lnTo>
                  <a:lnTo>
                    <a:pt x="7339" y="9574"/>
                  </a:lnTo>
                  <a:lnTo>
                    <a:pt x="7339" y="4237"/>
                  </a:lnTo>
                  <a:lnTo>
                    <a:pt x="0"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7"/>
            <p:cNvSpPr/>
            <p:nvPr/>
          </p:nvSpPr>
          <p:spPr>
            <a:xfrm>
              <a:off x="6296643" y="4141603"/>
              <a:ext cx="73023" cy="45820"/>
            </a:xfrm>
            <a:custGeom>
              <a:rect b="b" l="l" r="r" t="t"/>
              <a:pathLst>
                <a:path extrusionOk="0" h="4605" w="7339">
                  <a:moveTo>
                    <a:pt x="0" y="1"/>
                  </a:moveTo>
                  <a:lnTo>
                    <a:pt x="0" y="368"/>
                  </a:lnTo>
                  <a:lnTo>
                    <a:pt x="301" y="535"/>
                  </a:lnTo>
                  <a:lnTo>
                    <a:pt x="7339" y="4604"/>
                  </a:lnTo>
                  <a:lnTo>
                    <a:pt x="7339" y="4237"/>
                  </a:lnTo>
                  <a:lnTo>
                    <a:pt x="301" y="201"/>
                  </a:lnTo>
                  <a:lnTo>
                    <a:pt x="0"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
            <p:cNvSpPr/>
            <p:nvPr/>
          </p:nvSpPr>
          <p:spPr>
            <a:xfrm>
              <a:off x="6296643" y="4212302"/>
              <a:ext cx="73023" cy="94933"/>
            </a:xfrm>
            <a:custGeom>
              <a:rect b="b" l="l" r="r" t="t"/>
              <a:pathLst>
                <a:path extrusionOk="0" h="9541" w="7339">
                  <a:moveTo>
                    <a:pt x="0" y="0"/>
                  </a:moveTo>
                  <a:lnTo>
                    <a:pt x="0" y="5304"/>
                  </a:lnTo>
                  <a:lnTo>
                    <a:pt x="7339" y="9540"/>
                  </a:lnTo>
                  <a:lnTo>
                    <a:pt x="7339" y="4236"/>
                  </a:lnTo>
                  <a:lnTo>
                    <a:pt x="0"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7"/>
            <p:cNvSpPr/>
            <p:nvPr/>
          </p:nvSpPr>
          <p:spPr>
            <a:xfrm>
              <a:off x="6296643" y="4212302"/>
              <a:ext cx="73023" cy="45810"/>
            </a:xfrm>
            <a:custGeom>
              <a:rect b="b" l="l" r="r" t="t"/>
              <a:pathLst>
                <a:path extrusionOk="0" h="4604" w="7339">
                  <a:moveTo>
                    <a:pt x="0" y="0"/>
                  </a:moveTo>
                  <a:lnTo>
                    <a:pt x="0" y="334"/>
                  </a:lnTo>
                  <a:lnTo>
                    <a:pt x="301" y="534"/>
                  </a:lnTo>
                  <a:lnTo>
                    <a:pt x="7339" y="4603"/>
                  </a:lnTo>
                  <a:lnTo>
                    <a:pt x="7339" y="4236"/>
                  </a:lnTo>
                  <a:lnTo>
                    <a:pt x="301" y="167"/>
                  </a:lnTo>
                  <a:lnTo>
                    <a:pt x="0"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7"/>
            <p:cNvSpPr/>
            <p:nvPr/>
          </p:nvSpPr>
          <p:spPr>
            <a:xfrm>
              <a:off x="6381271" y="3978653"/>
              <a:ext cx="30546" cy="71033"/>
            </a:xfrm>
            <a:custGeom>
              <a:rect b="b" l="l" r="r" t="t"/>
              <a:pathLst>
                <a:path extrusionOk="0" h="7139" w="3070">
                  <a:moveTo>
                    <a:pt x="1" y="1"/>
                  </a:moveTo>
                  <a:lnTo>
                    <a:pt x="1" y="5338"/>
                  </a:lnTo>
                  <a:lnTo>
                    <a:pt x="3069" y="7139"/>
                  </a:lnTo>
                  <a:lnTo>
                    <a:pt x="3069" y="1802"/>
                  </a:lnTo>
                  <a:lnTo>
                    <a:pt x="1"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p:nvPr/>
          </p:nvSpPr>
          <p:spPr>
            <a:xfrm>
              <a:off x="6381271" y="3978653"/>
              <a:ext cx="30546" cy="54775"/>
            </a:xfrm>
            <a:custGeom>
              <a:rect b="b" l="l" r="r" t="t"/>
              <a:pathLst>
                <a:path extrusionOk="0" h="5505" w="3070">
                  <a:moveTo>
                    <a:pt x="1" y="1"/>
                  </a:moveTo>
                  <a:lnTo>
                    <a:pt x="1" y="367"/>
                  </a:lnTo>
                  <a:lnTo>
                    <a:pt x="1" y="5338"/>
                  </a:lnTo>
                  <a:lnTo>
                    <a:pt x="301" y="5504"/>
                  </a:lnTo>
                  <a:lnTo>
                    <a:pt x="301" y="568"/>
                  </a:lnTo>
                  <a:lnTo>
                    <a:pt x="3069" y="2169"/>
                  </a:lnTo>
                  <a:lnTo>
                    <a:pt x="3069" y="1802"/>
                  </a:lnTo>
                  <a:lnTo>
                    <a:pt x="301" y="201"/>
                  </a:lnTo>
                  <a:lnTo>
                    <a:pt x="1"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7"/>
            <p:cNvSpPr/>
            <p:nvPr/>
          </p:nvSpPr>
          <p:spPr>
            <a:xfrm>
              <a:off x="6381271" y="4049343"/>
              <a:ext cx="30546" cy="70705"/>
            </a:xfrm>
            <a:custGeom>
              <a:rect b="b" l="l" r="r" t="t"/>
              <a:pathLst>
                <a:path extrusionOk="0" h="7106" w="3070">
                  <a:moveTo>
                    <a:pt x="1" y="1"/>
                  </a:moveTo>
                  <a:lnTo>
                    <a:pt x="1" y="5338"/>
                  </a:lnTo>
                  <a:lnTo>
                    <a:pt x="3069" y="7106"/>
                  </a:lnTo>
                  <a:lnTo>
                    <a:pt x="3069" y="1802"/>
                  </a:lnTo>
                  <a:lnTo>
                    <a:pt x="1"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7"/>
            <p:cNvSpPr/>
            <p:nvPr/>
          </p:nvSpPr>
          <p:spPr>
            <a:xfrm>
              <a:off x="6381271" y="4049343"/>
              <a:ext cx="30546" cy="54775"/>
            </a:xfrm>
            <a:custGeom>
              <a:rect b="b" l="l" r="r" t="t"/>
              <a:pathLst>
                <a:path extrusionOk="0" h="5505" w="3070">
                  <a:moveTo>
                    <a:pt x="1" y="1"/>
                  </a:moveTo>
                  <a:lnTo>
                    <a:pt x="1" y="368"/>
                  </a:lnTo>
                  <a:lnTo>
                    <a:pt x="1" y="5338"/>
                  </a:lnTo>
                  <a:lnTo>
                    <a:pt x="301" y="5505"/>
                  </a:lnTo>
                  <a:lnTo>
                    <a:pt x="301" y="534"/>
                  </a:lnTo>
                  <a:lnTo>
                    <a:pt x="3069" y="2135"/>
                  </a:lnTo>
                  <a:lnTo>
                    <a:pt x="3069" y="1802"/>
                  </a:lnTo>
                  <a:lnTo>
                    <a:pt x="301" y="167"/>
                  </a:lnTo>
                  <a:lnTo>
                    <a:pt x="1"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7"/>
            <p:cNvSpPr/>
            <p:nvPr/>
          </p:nvSpPr>
          <p:spPr>
            <a:xfrm>
              <a:off x="6381271" y="4120033"/>
              <a:ext cx="30546" cy="70705"/>
            </a:xfrm>
            <a:custGeom>
              <a:rect b="b" l="l" r="r" t="t"/>
              <a:pathLst>
                <a:path extrusionOk="0" h="7106" w="3070">
                  <a:moveTo>
                    <a:pt x="1" y="1"/>
                  </a:moveTo>
                  <a:lnTo>
                    <a:pt x="1" y="5305"/>
                  </a:lnTo>
                  <a:lnTo>
                    <a:pt x="3069" y="7106"/>
                  </a:lnTo>
                  <a:lnTo>
                    <a:pt x="3069" y="1769"/>
                  </a:lnTo>
                  <a:lnTo>
                    <a:pt x="1"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p:nvPr/>
          </p:nvSpPr>
          <p:spPr>
            <a:xfrm>
              <a:off x="6381271" y="4120033"/>
              <a:ext cx="30546" cy="54446"/>
            </a:xfrm>
            <a:custGeom>
              <a:rect b="b" l="l" r="r" t="t"/>
              <a:pathLst>
                <a:path extrusionOk="0" h="5472" w="3070">
                  <a:moveTo>
                    <a:pt x="1" y="1"/>
                  </a:moveTo>
                  <a:lnTo>
                    <a:pt x="1" y="334"/>
                  </a:lnTo>
                  <a:lnTo>
                    <a:pt x="1" y="5305"/>
                  </a:lnTo>
                  <a:lnTo>
                    <a:pt x="301" y="5471"/>
                  </a:lnTo>
                  <a:lnTo>
                    <a:pt x="301" y="534"/>
                  </a:lnTo>
                  <a:lnTo>
                    <a:pt x="3069" y="2136"/>
                  </a:lnTo>
                  <a:lnTo>
                    <a:pt x="3069" y="1769"/>
                  </a:lnTo>
                  <a:lnTo>
                    <a:pt x="301" y="167"/>
                  </a:lnTo>
                  <a:lnTo>
                    <a:pt x="1"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p:nvPr/>
          </p:nvSpPr>
          <p:spPr>
            <a:xfrm>
              <a:off x="6381271" y="4190394"/>
              <a:ext cx="30546" cy="70705"/>
            </a:xfrm>
            <a:custGeom>
              <a:rect b="b" l="l" r="r" t="t"/>
              <a:pathLst>
                <a:path extrusionOk="0" h="7106" w="3070">
                  <a:moveTo>
                    <a:pt x="1" y="0"/>
                  </a:moveTo>
                  <a:lnTo>
                    <a:pt x="1" y="5338"/>
                  </a:lnTo>
                  <a:lnTo>
                    <a:pt x="3069" y="7106"/>
                  </a:lnTo>
                  <a:lnTo>
                    <a:pt x="3069" y="1802"/>
                  </a:lnTo>
                  <a:lnTo>
                    <a:pt x="1"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p:nvPr/>
          </p:nvSpPr>
          <p:spPr>
            <a:xfrm>
              <a:off x="6381271" y="4190394"/>
              <a:ext cx="30546" cy="54775"/>
            </a:xfrm>
            <a:custGeom>
              <a:rect b="b" l="l" r="r" t="t"/>
              <a:pathLst>
                <a:path extrusionOk="0" h="5505" w="3070">
                  <a:moveTo>
                    <a:pt x="1" y="0"/>
                  </a:moveTo>
                  <a:lnTo>
                    <a:pt x="1" y="367"/>
                  </a:lnTo>
                  <a:lnTo>
                    <a:pt x="1" y="5338"/>
                  </a:lnTo>
                  <a:lnTo>
                    <a:pt x="301" y="5504"/>
                  </a:lnTo>
                  <a:lnTo>
                    <a:pt x="301" y="534"/>
                  </a:lnTo>
                  <a:lnTo>
                    <a:pt x="3069" y="2135"/>
                  </a:lnTo>
                  <a:lnTo>
                    <a:pt x="3069" y="1802"/>
                  </a:lnTo>
                  <a:lnTo>
                    <a:pt x="301" y="201"/>
                  </a:lnTo>
                  <a:lnTo>
                    <a:pt x="1" y="0"/>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p:nvPr/>
          </p:nvSpPr>
          <p:spPr>
            <a:xfrm>
              <a:off x="6381271" y="4261084"/>
              <a:ext cx="30546" cy="70705"/>
            </a:xfrm>
            <a:custGeom>
              <a:rect b="b" l="l" r="r" t="t"/>
              <a:pathLst>
                <a:path extrusionOk="0" h="7106" w="3070">
                  <a:moveTo>
                    <a:pt x="1" y="1"/>
                  </a:moveTo>
                  <a:lnTo>
                    <a:pt x="1" y="5304"/>
                  </a:lnTo>
                  <a:lnTo>
                    <a:pt x="3069" y="7106"/>
                  </a:lnTo>
                  <a:lnTo>
                    <a:pt x="3069" y="1768"/>
                  </a:lnTo>
                  <a:lnTo>
                    <a:pt x="1"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p:nvPr/>
          </p:nvSpPr>
          <p:spPr>
            <a:xfrm>
              <a:off x="6381271" y="4261084"/>
              <a:ext cx="30546" cy="54775"/>
            </a:xfrm>
            <a:custGeom>
              <a:rect b="b" l="l" r="r" t="t"/>
              <a:pathLst>
                <a:path extrusionOk="0" h="5505" w="3070">
                  <a:moveTo>
                    <a:pt x="1" y="1"/>
                  </a:moveTo>
                  <a:lnTo>
                    <a:pt x="1" y="367"/>
                  </a:lnTo>
                  <a:lnTo>
                    <a:pt x="1" y="5304"/>
                  </a:lnTo>
                  <a:lnTo>
                    <a:pt x="301" y="5504"/>
                  </a:lnTo>
                  <a:lnTo>
                    <a:pt x="301" y="534"/>
                  </a:lnTo>
                  <a:lnTo>
                    <a:pt x="3069" y="2135"/>
                  </a:lnTo>
                  <a:lnTo>
                    <a:pt x="3069" y="1768"/>
                  </a:lnTo>
                  <a:lnTo>
                    <a:pt x="301" y="167"/>
                  </a:lnTo>
                  <a:lnTo>
                    <a:pt x="1" y="1"/>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p:nvPr/>
          </p:nvSpPr>
          <p:spPr>
            <a:xfrm>
              <a:off x="5986006" y="3966376"/>
              <a:ext cx="215079" cy="673108"/>
            </a:xfrm>
            <a:custGeom>
              <a:rect b="b" l="l" r="r" t="t"/>
              <a:pathLst>
                <a:path extrusionOk="0" h="67649" w="21616">
                  <a:moveTo>
                    <a:pt x="0" y="0"/>
                  </a:moveTo>
                  <a:lnTo>
                    <a:pt x="0" y="55140"/>
                  </a:lnTo>
                  <a:lnTo>
                    <a:pt x="21616" y="67649"/>
                  </a:lnTo>
                  <a:lnTo>
                    <a:pt x="21616" y="12476"/>
                  </a:lnTo>
                  <a:lnTo>
                    <a:pt x="0" y="0"/>
                  </a:lnTo>
                  <a:close/>
                </a:path>
              </a:pathLst>
            </a:custGeom>
            <a:solidFill>
              <a:srgbClr val="D99F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p:nvPr/>
          </p:nvSpPr>
          <p:spPr>
            <a:xfrm>
              <a:off x="6201060" y="3967042"/>
              <a:ext cx="214084" cy="672441"/>
            </a:xfrm>
            <a:custGeom>
              <a:rect b="b" l="l" r="r" t="t"/>
              <a:pathLst>
                <a:path extrusionOk="0" h="67582" w="21516">
                  <a:moveTo>
                    <a:pt x="21516" y="0"/>
                  </a:moveTo>
                  <a:lnTo>
                    <a:pt x="1" y="12409"/>
                  </a:lnTo>
                  <a:lnTo>
                    <a:pt x="1" y="67582"/>
                  </a:lnTo>
                  <a:lnTo>
                    <a:pt x="21516" y="55140"/>
                  </a:lnTo>
                  <a:lnTo>
                    <a:pt x="2151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p:nvPr/>
          </p:nvSpPr>
          <p:spPr>
            <a:xfrm>
              <a:off x="6258477" y="4054318"/>
              <a:ext cx="100575" cy="85311"/>
            </a:xfrm>
            <a:custGeom>
              <a:rect b="b" l="l" r="r" t="t"/>
              <a:pathLst>
                <a:path extrusionOk="0" h="8574" w="10108">
                  <a:moveTo>
                    <a:pt x="10108" y="1"/>
                  </a:moveTo>
                  <a:lnTo>
                    <a:pt x="0" y="5838"/>
                  </a:lnTo>
                  <a:lnTo>
                    <a:pt x="0" y="8574"/>
                  </a:lnTo>
                  <a:lnTo>
                    <a:pt x="10108" y="2770"/>
                  </a:lnTo>
                  <a:lnTo>
                    <a:pt x="1010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7"/>
            <p:cNvSpPr/>
            <p:nvPr/>
          </p:nvSpPr>
          <p:spPr>
            <a:xfrm>
              <a:off x="6225286" y="4117714"/>
              <a:ext cx="23910" cy="41492"/>
            </a:xfrm>
            <a:custGeom>
              <a:rect b="b" l="l" r="r" t="t"/>
              <a:pathLst>
                <a:path extrusionOk="0" h="4170" w="2403">
                  <a:moveTo>
                    <a:pt x="2402" y="0"/>
                  </a:moveTo>
                  <a:lnTo>
                    <a:pt x="1" y="1401"/>
                  </a:lnTo>
                  <a:lnTo>
                    <a:pt x="1" y="4170"/>
                  </a:lnTo>
                  <a:lnTo>
                    <a:pt x="2402" y="2769"/>
                  </a:lnTo>
                  <a:lnTo>
                    <a:pt x="24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p:nvPr/>
          </p:nvSpPr>
          <p:spPr>
            <a:xfrm>
              <a:off x="6368655" y="4035076"/>
              <a:ext cx="23910" cy="41163"/>
            </a:xfrm>
            <a:custGeom>
              <a:rect b="b" l="l" r="r" t="t"/>
              <a:pathLst>
                <a:path extrusionOk="0" h="4137" w="2403">
                  <a:moveTo>
                    <a:pt x="2403" y="0"/>
                  </a:moveTo>
                  <a:lnTo>
                    <a:pt x="1" y="1368"/>
                  </a:lnTo>
                  <a:lnTo>
                    <a:pt x="1" y="4137"/>
                  </a:lnTo>
                  <a:lnTo>
                    <a:pt x="2403" y="2736"/>
                  </a:lnTo>
                  <a:lnTo>
                    <a:pt x="24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7"/>
            <p:cNvSpPr/>
            <p:nvPr/>
          </p:nvSpPr>
          <p:spPr>
            <a:xfrm>
              <a:off x="6258477" y="4100452"/>
              <a:ext cx="100575" cy="85640"/>
            </a:xfrm>
            <a:custGeom>
              <a:rect b="b" l="l" r="r" t="t"/>
              <a:pathLst>
                <a:path extrusionOk="0" h="8607" w="10108">
                  <a:moveTo>
                    <a:pt x="10108" y="1"/>
                  </a:moveTo>
                  <a:lnTo>
                    <a:pt x="0" y="5838"/>
                  </a:lnTo>
                  <a:lnTo>
                    <a:pt x="0" y="8607"/>
                  </a:lnTo>
                  <a:lnTo>
                    <a:pt x="10108" y="2769"/>
                  </a:lnTo>
                  <a:lnTo>
                    <a:pt x="1010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
            <p:cNvSpPr/>
            <p:nvPr/>
          </p:nvSpPr>
          <p:spPr>
            <a:xfrm>
              <a:off x="6225286" y="4164178"/>
              <a:ext cx="23910" cy="41163"/>
            </a:xfrm>
            <a:custGeom>
              <a:rect b="b" l="l" r="r" t="t"/>
              <a:pathLst>
                <a:path extrusionOk="0" h="4137" w="2403">
                  <a:moveTo>
                    <a:pt x="2402" y="0"/>
                  </a:moveTo>
                  <a:lnTo>
                    <a:pt x="1" y="1368"/>
                  </a:lnTo>
                  <a:lnTo>
                    <a:pt x="1" y="4137"/>
                  </a:lnTo>
                  <a:lnTo>
                    <a:pt x="2402" y="2769"/>
                  </a:lnTo>
                  <a:lnTo>
                    <a:pt x="24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p:nvPr/>
          </p:nvSpPr>
          <p:spPr>
            <a:xfrm>
              <a:off x="6368655" y="4081201"/>
              <a:ext cx="23910" cy="41173"/>
            </a:xfrm>
            <a:custGeom>
              <a:rect b="b" l="l" r="r" t="t"/>
              <a:pathLst>
                <a:path extrusionOk="0" h="4138" w="2403">
                  <a:moveTo>
                    <a:pt x="2403" y="1"/>
                  </a:moveTo>
                  <a:lnTo>
                    <a:pt x="1" y="1402"/>
                  </a:lnTo>
                  <a:lnTo>
                    <a:pt x="1" y="4137"/>
                  </a:lnTo>
                  <a:lnTo>
                    <a:pt x="2403" y="2770"/>
                  </a:lnTo>
                  <a:lnTo>
                    <a:pt x="24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6258477" y="4146916"/>
              <a:ext cx="100575" cy="85311"/>
            </a:xfrm>
            <a:custGeom>
              <a:rect b="b" l="l" r="r" t="t"/>
              <a:pathLst>
                <a:path extrusionOk="0" h="8574" w="10108">
                  <a:moveTo>
                    <a:pt x="10108" y="1"/>
                  </a:moveTo>
                  <a:lnTo>
                    <a:pt x="0" y="5838"/>
                  </a:lnTo>
                  <a:lnTo>
                    <a:pt x="0" y="8573"/>
                  </a:lnTo>
                  <a:lnTo>
                    <a:pt x="10108" y="2769"/>
                  </a:lnTo>
                  <a:lnTo>
                    <a:pt x="1010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p:nvPr/>
          </p:nvSpPr>
          <p:spPr>
            <a:xfrm>
              <a:off x="6225286" y="4210302"/>
              <a:ext cx="23910" cy="41501"/>
            </a:xfrm>
            <a:custGeom>
              <a:rect b="b" l="l" r="r" t="t"/>
              <a:pathLst>
                <a:path extrusionOk="0" h="4171" w="2403">
                  <a:moveTo>
                    <a:pt x="2402" y="1"/>
                  </a:moveTo>
                  <a:lnTo>
                    <a:pt x="1" y="1402"/>
                  </a:lnTo>
                  <a:lnTo>
                    <a:pt x="1" y="4171"/>
                  </a:lnTo>
                  <a:lnTo>
                    <a:pt x="2402" y="2770"/>
                  </a:lnTo>
                  <a:lnTo>
                    <a:pt x="2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7"/>
            <p:cNvSpPr/>
            <p:nvPr/>
          </p:nvSpPr>
          <p:spPr>
            <a:xfrm>
              <a:off x="6368655" y="4127664"/>
              <a:ext cx="23910" cy="41173"/>
            </a:xfrm>
            <a:custGeom>
              <a:rect b="b" l="l" r="r" t="t"/>
              <a:pathLst>
                <a:path extrusionOk="0" h="4138" w="2403">
                  <a:moveTo>
                    <a:pt x="2403" y="1"/>
                  </a:moveTo>
                  <a:lnTo>
                    <a:pt x="1" y="1369"/>
                  </a:lnTo>
                  <a:lnTo>
                    <a:pt x="1" y="4137"/>
                  </a:lnTo>
                  <a:lnTo>
                    <a:pt x="2403" y="2736"/>
                  </a:lnTo>
                  <a:lnTo>
                    <a:pt x="24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p:nvPr/>
          </p:nvSpPr>
          <p:spPr>
            <a:xfrm>
              <a:off x="6258477" y="4193050"/>
              <a:ext cx="100575" cy="85640"/>
            </a:xfrm>
            <a:custGeom>
              <a:rect b="b" l="l" r="r" t="t"/>
              <a:pathLst>
                <a:path extrusionOk="0" h="8607" w="10108">
                  <a:moveTo>
                    <a:pt x="10108" y="0"/>
                  </a:moveTo>
                  <a:lnTo>
                    <a:pt x="0" y="5838"/>
                  </a:lnTo>
                  <a:lnTo>
                    <a:pt x="0" y="8606"/>
                  </a:lnTo>
                  <a:lnTo>
                    <a:pt x="10108" y="2769"/>
                  </a:lnTo>
                  <a:lnTo>
                    <a:pt x="101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p:nvPr/>
          </p:nvSpPr>
          <p:spPr>
            <a:xfrm>
              <a:off x="6225286" y="4256766"/>
              <a:ext cx="23910" cy="41173"/>
            </a:xfrm>
            <a:custGeom>
              <a:rect b="b" l="l" r="r" t="t"/>
              <a:pathLst>
                <a:path extrusionOk="0" h="4138" w="2403">
                  <a:moveTo>
                    <a:pt x="2402" y="1"/>
                  </a:moveTo>
                  <a:lnTo>
                    <a:pt x="1" y="1369"/>
                  </a:lnTo>
                  <a:lnTo>
                    <a:pt x="1" y="4137"/>
                  </a:lnTo>
                  <a:lnTo>
                    <a:pt x="2402" y="2770"/>
                  </a:lnTo>
                  <a:lnTo>
                    <a:pt x="2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p:nvPr/>
          </p:nvSpPr>
          <p:spPr>
            <a:xfrm>
              <a:off x="6368655" y="4173799"/>
              <a:ext cx="23910" cy="41501"/>
            </a:xfrm>
            <a:custGeom>
              <a:rect b="b" l="l" r="r" t="t"/>
              <a:pathLst>
                <a:path extrusionOk="0" h="4171" w="2403">
                  <a:moveTo>
                    <a:pt x="2403" y="1"/>
                  </a:moveTo>
                  <a:lnTo>
                    <a:pt x="1" y="1402"/>
                  </a:lnTo>
                  <a:lnTo>
                    <a:pt x="1" y="4170"/>
                  </a:lnTo>
                  <a:lnTo>
                    <a:pt x="2403" y="2769"/>
                  </a:lnTo>
                  <a:lnTo>
                    <a:pt x="24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p:nvPr/>
          </p:nvSpPr>
          <p:spPr>
            <a:xfrm>
              <a:off x="6258477" y="4239514"/>
              <a:ext cx="100575" cy="85311"/>
            </a:xfrm>
            <a:custGeom>
              <a:rect b="b" l="l" r="r" t="t"/>
              <a:pathLst>
                <a:path extrusionOk="0" h="8574" w="10108">
                  <a:moveTo>
                    <a:pt x="10108" y="0"/>
                  </a:moveTo>
                  <a:lnTo>
                    <a:pt x="0" y="5838"/>
                  </a:lnTo>
                  <a:lnTo>
                    <a:pt x="0" y="8573"/>
                  </a:lnTo>
                  <a:lnTo>
                    <a:pt x="10108" y="2769"/>
                  </a:lnTo>
                  <a:lnTo>
                    <a:pt x="101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
            <p:cNvSpPr/>
            <p:nvPr/>
          </p:nvSpPr>
          <p:spPr>
            <a:xfrm>
              <a:off x="6225286" y="4302900"/>
              <a:ext cx="23910" cy="41501"/>
            </a:xfrm>
            <a:custGeom>
              <a:rect b="b" l="l" r="r" t="t"/>
              <a:pathLst>
                <a:path extrusionOk="0" h="4171" w="2403">
                  <a:moveTo>
                    <a:pt x="2402" y="1"/>
                  </a:moveTo>
                  <a:lnTo>
                    <a:pt x="1" y="1402"/>
                  </a:lnTo>
                  <a:lnTo>
                    <a:pt x="1" y="4170"/>
                  </a:lnTo>
                  <a:lnTo>
                    <a:pt x="2402" y="2769"/>
                  </a:lnTo>
                  <a:lnTo>
                    <a:pt x="2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7"/>
            <p:cNvSpPr/>
            <p:nvPr/>
          </p:nvSpPr>
          <p:spPr>
            <a:xfrm>
              <a:off x="6368655" y="4220262"/>
              <a:ext cx="23910" cy="41163"/>
            </a:xfrm>
            <a:custGeom>
              <a:rect b="b" l="l" r="r" t="t"/>
              <a:pathLst>
                <a:path extrusionOk="0" h="4137" w="2403">
                  <a:moveTo>
                    <a:pt x="2403" y="1"/>
                  </a:moveTo>
                  <a:lnTo>
                    <a:pt x="1" y="1402"/>
                  </a:lnTo>
                  <a:lnTo>
                    <a:pt x="1" y="4137"/>
                  </a:lnTo>
                  <a:lnTo>
                    <a:pt x="2403" y="2736"/>
                  </a:lnTo>
                  <a:lnTo>
                    <a:pt x="24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7"/>
            <p:cNvSpPr/>
            <p:nvPr/>
          </p:nvSpPr>
          <p:spPr>
            <a:xfrm>
              <a:off x="6258477" y="4285977"/>
              <a:ext cx="100575" cy="85311"/>
            </a:xfrm>
            <a:custGeom>
              <a:rect b="b" l="l" r="r" t="t"/>
              <a:pathLst>
                <a:path extrusionOk="0" h="8574" w="10108">
                  <a:moveTo>
                    <a:pt x="10108" y="0"/>
                  </a:moveTo>
                  <a:lnTo>
                    <a:pt x="0" y="5804"/>
                  </a:lnTo>
                  <a:lnTo>
                    <a:pt x="0" y="8573"/>
                  </a:lnTo>
                  <a:lnTo>
                    <a:pt x="10108" y="2736"/>
                  </a:lnTo>
                  <a:lnTo>
                    <a:pt x="101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
            <p:cNvSpPr/>
            <p:nvPr/>
          </p:nvSpPr>
          <p:spPr>
            <a:xfrm>
              <a:off x="6225286" y="4349364"/>
              <a:ext cx="23910" cy="41163"/>
            </a:xfrm>
            <a:custGeom>
              <a:rect b="b" l="l" r="r" t="t"/>
              <a:pathLst>
                <a:path extrusionOk="0" h="4137" w="2403">
                  <a:moveTo>
                    <a:pt x="2402" y="1"/>
                  </a:moveTo>
                  <a:lnTo>
                    <a:pt x="1" y="1402"/>
                  </a:lnTo>
                  <a:lnTo>
                    <a:pt x="1" y="4137"/>
                  </a:lnTo>
                  <a:lnTo>
                    <a:pt x="2402" y="2769"/>
                  </a:lnTo>
                  <a:lnTo>
                    <a:pt x="2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7"/>
            <p:cNvSpPr/>
            <p:nvPr/>
          </p:nvSpPr>
          <p:spPr>
            <a:xfrm>
              <a:off x="6368655" y="4266397"/>
              <a:ext cx="23910" cy="41492"/>
            </a:xfrm>
            <a:custGeom>
              <a:rect b="b" l="l" r="r" t="t"/>
              <a:pathLst>
                <a:path extrusionOk="0" h="4170" w="2403">
                  <a:moveTo>
                    <a:pt x="2403" y="0"/>
                  </a:moveTo>
                  <a:lnTo>
                    <a:pt x="1" y="1401"/>
                  </a:lnTo>
                  <a:lnTo>
                    <a:pt x="1" y="4170"/>
                  </a:lnTo>
                  <a:lnTo>
                    <a:pt x="2403" y="2769"/>
                  </a:lnTo>
                  <a:lnTo>
                    <a:pt x="24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p:nvPr/>
          </p:nvSpPr>
          <p:spPr>
            <a:xfrm>
              <a:off x="6258477" y="4332102"/>
              <a:ext cx="100575" cy="85650"/>
            </a:xfrm>
            <a:custGeom>
              <a:rect b="b" l="l" r="r" t="t"/>
              <a:pathLst>
                <a:path extrusionOk="0" h="8608" w="10108">
                  <a:moveTo>
                    <a:pt x="10108" y="1"/>
                  </a:moveTo>
                  <a:lnTo>
                    <a:pt x="0" y="5838"/>
                  </a:lnTo>
                  <a:lnTo>
                    <a:pt x="0" y="8607"/>
                  </a:lnTo>
                  <a:lnTo>
                    <a:pt x="10108" y="2770"/>
                  </a:lnTo>
                  <a:lnTo>
                    <a:pt x="1010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7"/>
            <p:cNvSpPr/>
            <p:nvPr/>
          </p:nvSpPr>
          <p:spPr>
            <a:xfrm>
              <a:off x="6225286" y="4395498"/>
              <a:ext cx="23910" cy="41492"/>
            </a:xfrm>
            <a:custGeom>
              <a:rect b="b" l="l" r="r" t="t"/>
              <a:pathLst>
                <a:path extrusionOk="0" h="4170" w="2403">
                  <a:moveTo>
                    <a:pt x="2402" y="0"/>
                  </a:moveTo>
                  <a:lnTo>
                    <a:pt x="1" y="1401"/>
                  </a:lnTo>
                  <a:lnTo>
                    <a:pt x="1" y="4170"/>
                  </a:lnTo>
                  <a:lnTo>
                    <a:pt x="2402" y="2769"/>
                  </a:lnTo>
                  <a:lnTo>
                    <a:pt x="24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
            <p:cNvSpPr/>
            <p:nvPr/>
          </p:nvSpPr>
          <p:spPr>
            <a:xfrm>
              <a:off x="6368655" y="4312860"/>
              <a:ext cx="23910" cy="41163"/>
            </a:xfrm>
            <a:custGeom>
              <a:rect b="b" l="l" r="r" t="t"/>
              <a:pathLst>
                <a:path extrusionOk="0" h="4137" w="2403">
                  <a:moveTo>
                    <a:pt x="2403" y="0"/>
                  </a:moveTo>
                  <a:lnTo>
                    <a:pt x="1" y="1368"/>
                  </a:lnTo>
                  <a:lnTo>
                    <a:pt x="1" y="4137"/>
                  </a:lnTo>
                  <a:lnTo>
                    <a:pt x="2403" y="2769"/>
                  </a:lnTo>
                  <a:lnTo>
                    <a:pt x="24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7"/>
            <p:cNvSpPr/>
            <p:nvPr/>
          </p:nvSpPr>
          <p:spPr>
            <a:xfrm>
              <a:off x="6258477" y="4378565"/>
              <a:ext cx="100575" cy="85311"/>
            </a:xfrm>
            <a:custGeom>
              <a:rect b="b" l="l" r="r" t="t"/>
              <a:pathLst>
                <a:path extrusionOk="0" h="8574" w="10108">
                  <a:moveTo>
                    <a:pt x="10108" y="1"/>
                  </a:moveTo>
                  <a:lnTo>
                    <a:pt x="0" y="5805"/>
                  </a:lnTo>
                  <a:lnTo>
                    <a:pt x="0" y="8574"/>
                  </a:lnTo>
                  <a:lnTo>
                    <a:pt x="10108" y="2736"/>
                  </a:lnTo>
                  <a:lnTo>
                    <a:pt x="1010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7"/>
            <p:cNvSpPr/>
            <p:nvPr/>
          </p:nvSpPr>
          <p:spPr>
            <a:xfrm>
              <a:off x="6225286" y="4441962"/>
              <a:ext cx="23910" cy="41163"/>
            </a:xfrm>
            <a:custGeom>
              <a:rect b="b" l="l" r="r" t="t"/>
              <a:pathLst>
                <a:path extrusionOk="0" h="4137" w="2403">
                  <a:moveTo>
                    <a:pt x="2402" y="0"/>
                  </a:moveTo>
                  <a:lnTo>
                    <a:pt x="1" y="1401"/>
                  </a:lnTo>
                  <a:lnTo>
                    <a:pt x="1" y="4136"/>
                  </a:lnTo>
                  <a:lnTo>
                    <a:pt x="2402" y="2769"/>
                  </a:lnTo>
                  <a:lnTo>
                    <a:pt x="24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7"/>
            <p:cNvSpPr/>
            <p:nvPr/>
          </p:nvSpPr>
          <p:spPr>
            <a:xfrm>
              <a:off x="6368655" y="4358985"/>
              <a:ext cx="23910" cy="41501"/>
            </a:xfrm>
            <a:custGeom>
              <a:rect b="b" l="l" r="r" t="t"/>
              <a:pathLst>
                <a:path extrusionOk="0" h="4171" w="2403">
                  <a:moveTo>
                    <a:pt x="2403" y="1"/>
                  </a:moveTo>
                  <a:lnTo>
                    <a:pt x="1" y="1402"/>
                  </a:lnTo>
                  <a:lnTo>
                    <a:pt x="1" y="4171"/>
                  </a:lnTo>
                  <a:lnTo>
                    <a:pt x="2403" y="2770"/>
                  </a:lnTo>
                  <a:lnTo>
                    <a:pt x="24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7"/>
            <p:cNvSpPr/>
            <p:nvPr/>
          </p:nvSpPr>
          <p:spPr>
            <a:xfrm>
              <a:off x="6258477" y="4424700"/>
              <a:ext cx="100575" cy="85640"/>
            </a:xfrm>
            <a:custGeom>
              <a:rect b="b" l="l" r="r" t="t"/>
              <a:pathLst>
                <a:path extrusionOk="0" h="8607" w="10108">
                  <a:moveTo>
                    <a:pt x="10108" y="1"/>
                  </a:moveTo>
                  <a:lnTo>
                    <a:pt x="0" y="5838"/>
                  </a:lnTo>
                  <a:lnTo>
                    <a:pt x="0" y="8607"/>
                  </a:lnTo>
                  <a:lnTo>
                    <a:pt x="10108" y="2769"/>
                  </a:lnTo>
                  <a:lnTo>
                    <a:pt x="1010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7"/>
            <p:cNvSpPr/>
            <p:nvPr/>
          </p:nvSpPr>
          <p:spPr>
            <a:xfrm>
              <a:off x="6225286" y="4488086"/>
              <a:ext cx="23910" cy="41501"/>
            </a:xfrm>
            <a:custGeom>
              <a:rect b="b" l="l" r="r" t="t"/>
              <a:pathLst>
                <a:path extrusionOk="0" h="4171" w="2403">
                  <a:moveTo>
                    <a:pt x="2402" y="1"/>
                  </a:moveTo>
                  <a:lnTo>
                    <a:pt x="1" y="1402"/>
                  </a:lnTo>
                  <a:lnTo>
                    <a:pt x="1" y="4171"/>
                  </a:lnTo>
                  <a:lnTo>
                    <a:pt x="2402" y="2770"/>
                  </a:lnTo>
                  <a:lnTo>
                    <a:pt x="2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7"/>
            <p:cNvSpPr/>
            <p:nvPr/>
          </p:nvSpPr>
          <p:spPr>
            <a:xfrm>
              <a:off x="6368655" y="4405448"/>
              <a:ext cx="23910" cy="41173"/>
            </a:xfrm>
            <a:custGeom>
              <a:rect b="b" l="l" r="r" t="t"/>
              <a:pathLst>
                <a:path extrusionOk="0" h="4138" w="2403">
                  <a:moveTo>
                    <a:pt x="2403" y="1"/>
                  </a:moveTo>
                  <a:lnTo>
                    <a:pt x="1" y="1402"/>
                  </a:lnTo>
                  <a:lnTo>
                    <a:pt x="1" y="4137"/>
                  </a:lnTo>
                  <a:lnTo>
                    <a:pt x="2403" y="2770"/>
                  </a:lnTo>
                  <a:lnTo>
                    <a:pt x="24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7"/>
            <p:cNvSpPr/>
            <p:nvPr/>
          </p:nvSpPr>
          <p:spPr>
            <a:xfrm>
              <a:off x="5986006" y="3842587"/>
              <a:ext cx="429153" cy="247934"/>
            </a:xfrm>
            <a:custGeom>
              <a:rect b="b" l="l" r="r" t="t"/>
              <a:pathLst>
                <a:path extrusionOk="0" h="24918" w="43131">
                  <a:moveTo>
                    <a:pt x="21482" y="0"/>
                  </a:moveTo>
                  <a:lnTo>
                    <a:pt x="0" y="12409"/>
                  </a:lnTo>
                  <a:lnTo>
                    <a:pt x="21616" y="24918"/>
                  </a:lnTo>
                  <a:lnTo>
                    <a:pt x="43131" y="12509"/>
                  </a:lnTo>
                  <a:lnTo>
                    <a:pt x="21482" y="0"/>
                  </a:lnTo>
                  <a:close/>
                </a:path>
              </a:pathLst>
            </a:custGeom>
            <a:solidFill>
              <a:srgbClr val="FDD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
            <p:cNvSpPr/>
            <p:nvPr/>
          </p:nvSpPr>
          <p:spPr>
            <a:xfrm>
              <a:off x="6013546" y="3858516"/>
              <a:ext cx="374070" cy="216074"/>
            </a:xfrm>
            <a:custGeom>
              <a:rect b="b" l="l" r="r" t="t"/>
              <a:pathLst>
                <a:path extrusionOk="0" h="21716" w="37595">
                  <a:moveTo>
                    <a:pt x="18714" y="0"/>
                  </a:moveTo>
                  <a:lnTo>
                    <a:pt x="1" y="10808"/>
                  </a:lnTo>
                  <a:lnTo>
                    <a:pt x="18848" y="21716"/>
                  </a:lnTo>
                  <a:lnTo>
                    <a:pt x="37594" y="10908"/>
                  </a:lnTo>
                  <a:lnTo>
                    <a:pt x="1871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6200065" y="3858516"/>
              <a:ext cx="187538" cy="115181"/>
            </a:xfrm>
            <a:custGeom>
              <a:rect b="b" l="l" r="r" t="t"/>
              <a:pathLst>
                <a:path extrusionOk="0" h="11576" w="18848">
                  <a:moveTo>
                    <a:pt x="1" y="0"/>
                  </a:moveTo>
                  <a:lnTo>
                    <a:pt x="1" y="1401"/>
                  </a:lnTo>
                  <a:lnTo>
                    <a:pt x="17646" y="11575"/>
                  </a:lnTo>
                  <a:lnTo>
                    <a:pt x="18847" y="10908"/>
                  </a:lnTo>
                  <a:lnTo>
                    <a:pt x="1" y="0"/>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
            <p:cNvSpPr/>
            <p:nvPr/>
          </p:nvSpPr>
          <p:spPr>
            <a:xfrm>
              <a:off x="6013546" y="3858516"/>
              <a:ext cx="186543" cy="114515"/>
            </a:xfrm>
            <a:custGeom>
              <a:rect b="b" l="l" r="r" t="t"/>
              <a:pathLst>
                <a:path extrusionOk="0" h="11509" w="18748">
                  <a:moveTo>
                    <a:pt x="18748" y="0"/>
                  </a:moveTo>
                  <a:lnTo>
                    <a:pt x="1" y="10808"/>
                  </a:lnTo>
                  <a:lnTo>
                    <a:pt x="1202" y="11508"/>
                  </a:lnTo>
                  <a:lnTo>
                    <a:pt x="18748" y="1401"/>
                  </a:lnTo>
                  <a:lnTo>
                    <a:pt x="18748" y="0"/>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7"/>
            <p:cNvSpPr/>
            <p:nvPr/>
          </p:nvSpPr>
          <p:spPr>
            <a:xfrm>
              <a:off x="6200732" y="4032419"/>
              <a:ext cx="15602" cy="26895"/>
            </a:xfrm>
            <a:custGeom>
              <a:rect b="b" l="l" r="r" t="t"/>
              <a:pathLst>
                <a:path extrusionOk="0" h="2703" w="1568">
                  <a:moveTo>
                    <a:pt x="1568" y="0"/>
                  </a:moveTo>
                  <a:lnTo>
                    <a:pt x="0" y="901"/>
                  </a:lnTo>
                  <a:lnTo>
                    <a:pt x="0" y="2702"/>
                  </a:lnTo>
                  <a:lnTo>
                    <a:pt x="1568" y="1802"/>
                  </a:lnTo>
                  <a:lnTo>
                    <a:pt x="156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p:nvPr/>
          </p:nvSpPr>
          <p:spPr>
            <a:xfrm>
              <a:off x="6185459" y="4014501"/>
              <a:ext cx="15283" cy="44815"/>
            </a:xfrm>
            <a:custGeom>
              <a:rect b="b" l="l" r="r" t="t"/>
              <a:pathLst>
                <a:path extrusionOk="0" h="4504" w="1536">
                  <a:moveTo>
                    <a:pt x="1" y="0"/>
                  </a:moveTo>
                  <a:lnTo>
                    <a:pt x="1" y="3603"/>
                  </a:lnTo>
                  <a:lnTo>
                    <a:pt x="1535" y="4503"/>
                  </a:lnTo>
                  <a:lnTo>
                    <a:pt x="1535" y="2702"/>
                  </a:lnTo>
                  <a:lnTo>
                    <a:pt x="1" y="0"/>
                  </a:lnTo>
                  <a:close/>
                </a:path>
              </a:pathLst>
            </a:custGeom>
            <a:solidFill>
              <a:srgbClr val="FAEF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p:nvPr/>
          </p:nvSpPr>
          <p:spPr>
            <a:xfrm>
              <a:off x="6185459" y="4014501"/>
              <a:ext cx="15283" cy="44815"/>
            </a:xfrm>
            <a:custGeom>
              <a:rect b="b" l="l" r="r" t="t"/>
              <a:pathLst>
                <a:path extrusionOk="0" h="4504" w="1536">
                  <a:moveTo>
                    <a:pt x="1" y="0"/>
                  </a:moveTo>
                  <a:lnTo>
                    <a:pt x="1" y="3603"/>
                  </a:lnTo>
                  <a:lnTo>
                    <a:pt x="1535" y="4503"/>
                  </a:lnTo>
                  <a:lnTo>
                    <a:pt x="1535" y="2702"/>
                  </a:lnTo>
                  <a:lnTo>
                    <a:pt x="1" y="0"/>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6185459" y="4005536"/>
              <a:ext cx="30875" cy="35860"/>
            </a:xfrm>
            <a:custGeom>
              <a:rect b="b" l="l" r="r" t="t"/>
              <a:pathLst>
                <a:path extrusionOk="0" h="3604" w="3103">
                  <a:moveTo>
                    <a:pt x="1535" y="0"/>
                  </a:moveTo>
                  <a:lnTo>
                    <a:pt x="1" y="901"/>
                  </a:lnTo>
                  <a:lnTo>
                    <a:pt x="1535" y="3603"/>
                  </a:lnTo>
                  <a:lnTo>
                    <a:pt x="3103" y="2702"/>
                  </a:lnTo>
                  <a:lnTo>
                    <a:pt x="1535" y="0"/>
                  </a:lnTo>
                  <a:close/>
                </a:path>
              </a:pathLst>
            </a:custGeom>
            <a:solidFill>
              <a:srgbClr val="EC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p:nvPr/>
          </p:nvSpPr>
          <p:spPr>
            <a:xfrm>
              <a:off x="6231922" y="4014501"/>
              <a:ext cx="15612" cy="26895"/>
            </a:xfrm>
            <a:custGeom>
              <a:rect b="b" l="l" r="r" t="t"/>
              <a:pathLst>
                <a:path extrusionOk="0" h="2703" w="1569">
                  <a:moveTo>
                    <a:pt x="1569" y="0"/>
                  </a:moveTo>
                  <a:lnTo>
                    <a:pt x="1" y="901"/>
                  </a:lnTo>
                  <a:lnTo>
                    <a:pt x="1" y="2702"/>
                  </a:lnTo>
                  <a:lnTo>
                    <a:pt x="1569" y="1801"/>
                  </a:lnTo>
                  <a:lnTo>
                    <a:pt x="156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
            <p:cNvSpPr/>
            <p:nvPr/>
          </p:nvSpPr>
          <p:spPr>
            <a:xfrm>
              <a:off x="6216332" y="3996572"/>
              <a:ext cx="15602" cy="44825"/>
            </a:xfrm>
            <a:custGeom>
              <a:rect b="b" l="l" r="r" t="t"/>
              <a:pathLst>
                <a:path extrusionOk="0" h="4505" w="1568">
                  <a:moveTo>
                    <a:pt x="0" y="1"/>
                  </a:moveTo>
                  <a:lnTo>
                    <a:pt x="33" y="3603"/>
                  </a:lnTo>
                  <a:lnTo>
                    <a:pt x="1568" y="4504"/>
                  </a:lnTo>
                  <a:lnTo>
                    <a:pt x="1568" y="2703"/>
                  </a:lnTo>
                  <a:lnTo>
                    <a:pt x="0" y="1"/>
                  </a:lnTo>
                  <a:close/>
                </a:path>
              </a:pathLst>
            </a:custGeom>
            <a:solidFill>
              <a:srgbClr val="FAEF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7"/>
            <p:cNvSpPr/>
            <p:nvPr/>
          </p:nvSpPr>
          <p:spPr>
            <a:xfrm>
              <a:off x="6216332" y="3996572"/>
              <a:ext cx="15602" cy="44825"/>
            </a:xfrm>
            <a:custGeom>
              <a:rect b="b" l="l" r="r" t="t"/>
              <a:pathLst>
                <a:path extrusionOk="0" h="4505" w="1568">
                  <a:moveTo>
                    <a:pt x="0" y="1"/>
                  </a:moveTo>
                  <a:lnTo>
                    <a:pt x="33" y="3603"/>
                  </a:lnTo>
                  <a:lnTo>
                    <a:pt x="1568" y="4504"/>
                  </a:lnTo>
                  <a:lnTo>
                    <a:pt x="1568" y="2703"/>
                  </a:lnTo>
                  <a:lnTo>
                    <a:pt x="0" y="1"/>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
            <p:cNvSpPr/>
            <p:nvPr/>
          </p:nvSpPr>
          <p:spPr>
            <a:xfrm>
              <a:off x="6216332" y="3987618"/>
              <a:ext cx="31203" cy="35850"/>
            </a:xfrm>
            <a:custGeom>
              <a:rect b="b" l="l" r="r" t="t"/>
              <a:pathLst>
                <a:path extrusionOk="0" h="3603" w="3136">
                  <a:moveTo>
                    <a:pt x="1568" y="0"/>
                  </a:moveTo>
                  <a:lnTo>
                    <a:pt x="0" y="901"/>
                  </a:lnTo>
                  <a:lnTo>
                    <a:pt x="1568" y="3603"/>
                  </a:lnTo>
                  <a:lnTo>
                    <a:pt x="3136" y="2702"/>
                  </a:lnTo>
                  <a:lnTo>
                    <a:pt x="1568" y="0"/>
                  </a:lnTo>
                  <a:close/>
                </a:path>
              </a:pathLst>
            </a:custGeom>
            <a:solidFill>
              <a:srgbClr val="EC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p:nvPr/>
          </p:nvSpPr>
          <p:spPr>
            <a:xfrm>
              <a:off x="6262795" y="3996572"/>
              <a:ext cx="15602" cy="26895"/>
            </a:xfrm>
            <a:custGeom>
              <a:rect b="b" l="l" r="r" t="t"/>
              <a:pathLst>
                <a:path extrusionOk="0" h="2703" w="1568">
                  <a:moveTo>
                    <a:pt x="1568" y="1"/>
                  </a:moveTo>
                  <a:lnTo>
                    <a:pt x="0" y="901"/>
                  </a:lnTo>
                  <a:lnTo>
                    <a:pt x="0" y="2703"/>
                  </a:lnTo>
                  <a:lnTo>
                    <a:pt x="1568" y="1802"/>
                  </a:lnTo>
                  <a:lnTo>
                    <a:pt x="156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7"/>
            <p:cNvSpPr/>
            <p:nvPr/>
          </p:nvSpPr>
          <p:spPr>
            <a:xfrm>
              <a:off x="6247523" y="3978653"/>
              <a:ext cx="15273" cy="44815"/>
            </a:xfrm>
            <a:custGeom>
              <a:rect b="b" l="l" r="r" t="t"/>
              <a:pathLst>
                <a:path extrusionOk="0" h="4504" w="1535">
                  <a:moveTo>
                    <a:pt x="1" y="1"/>
                  </a:moveTo>
                  <a:lnTo>
                    <a:pt x="1" y="3603"/>
                  </a:lnTo>
                  <a:lnTo>
                    <a:pt x="1535" y="4504"/>
                  </a:lnTo>
                  <a:lnTo>
                    <a:pt x="1535" y="2702"/>
                  </a:lnTo>
                  <a:lnTo>
                    <a:pt x="1" y="1"/>
                  </a:lnTo>
                  <a:close/>
                </a:path>
              </a:pathLst>
            </a:custGeom>
            <a:solidFill>
              <a:srgbClr val="FAEF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p:nvPr/>
          </p:nvSpPr>
          <p:spPr>
            <a:xfrm>
              <a:off x="6247523" y="3978653"/>
              <a:ext cx="15273" cy="44815"/>
            </a:xfrm>
            <a:custGeom>
              <a:rect b="b" l="l" r="r" t="t"/>
              <a:pathLst>
                <a:path extrusionOk="0" h="4504" w="1535">
                  <a:moveTo>
                    <a:pt x="1" y="1"/>
                  </a:moveTo>
                  <a:lnTo>
                    <a:pt x="1" y="3603"/>
                  </a:lnTo>
                  <a:lnTo>
                    <a:pt x="1535" y="4504"/>
                  </a:lnTo>
                  <a:lnTo>
                    <a:pt x="1535" y="2702"/>
                  </a:lnTo>
                  <a:lnTo>
                    <a:pt x="1" y="1"/>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p:nvPr/>
          </p:nvSpPr>
          <p:spPr>
            <a:xfrm>
              <a:off x="6247523" y="3969689"/>
              <a:ext cx="30875" cy="35860"/>
            </a:xfrm>
            <a:custGeom>
              <a:rect b="b" l="l" r="r" t="t"/>
              <a:pathLst>
                <a:path extrusionOk="0" h="3604" w="3103">
                  <a:moveTo>
                    <a:pt x="1535" y="1"/>
                  </a:moveTo>
                  <a:lnTo>
                    <a:pt x="1" y="902"/>
                  </a:lnTo>
                  <a:lnTo>
                    <a:pt x="1535" y="3603"/>
                  </a:lnTo>
                  <a:lnTo>
                    <a:pt x="3103" y="2703"/>
                  </a:lnTo>
                  <a:lnTo>
                    <a:pt x="1535" y="1"/>
                  </a:lnTo>
                  <a:close/>
                </a:path>
              </a:pathLst>
            </a:custGeom>
            <a:solidFill>
              <a:srgbClr val="EC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7"/>
            <p:cNvSpPr/>
            <p:nvPr/>
          </p:nvSpPr>
          <p:spPr>
            <a:xfrm>
              <a:off x="6293986" y="3978653"/>
              <a:ext cx="15612" cy="26895"/>
            </a:xfrm>
            <a:custGeom>
              <a:rect b="b" l="l" r="r" t="t"/>
              <a:pathLst>
                <a:path extrusionOk="0" h="2703" w="1569">
                  <a:moveTo>
                    <a:pt x="1568" y="1"/>
                  </a:moveTo>
                  <a:lnTo>
                    <a:pt x="1" y="901"/>
                  </a:lnTo>
                  <a:lnTo>
                    <a:pt x="1" y="2702"/>
                  </a:lnTo>
                  <a:lnTo>
                    <a:pt x="1568" y="1802"/>
                  </a:lnTo>
                  <a:lnTo>
                    <a:pt x="156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7"/>
            <p:cNvSpPr/>
            <p:nvPr/>
          </p:nvSpPr>
          <p:spPr>
            <a:xfrm>
              <a:off x="6278724" y="3960735"/>
              <a:ext cx="15273" cy="44815"/>
            </a:xfrm>
            <a:custGeom>
              <a:rect b="b" l="l" r="r" t="t"/>
              <a:pathLst>
                <a:path extrusionOk="0" h="4504" w="1535">
                  <a:moveTo>
                    <a:pt x="0" y="0"/>
                  </a:moveTo>
                  <a:lnTo>
                    <a:pt x="0" y="3603"/>
                  </a:lnTo>
                  <a:lnTo>
                    <a:pt x="1535" y="4503"/>
                  </a:lnTo>
                  <a:lnTo>
                    <a:pt x="1535" y="2702"/>
                  </a:lnTo>
                  <a:lnTo>
                    <a:pt x="0" y="0"/>
                  </a:lnTo>
                  <a:close/>
                </a:path>
              </a:pathLst>
            </a:custGeom>
            <a:solidFill>
              <a:srgbClr val="FAEF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7"/>
            <p:cNvSpPr/>
            <p:nvPr/>
          </p:nvSpPr>
          <p:spPr>
            <a:xfrm>
              <a:off x="6278724" y="3960735"/>
              <a:ext cx="15273" cy="44815"/>
            </a:xfrm>
            <a:custGeom>
              <a:rect b="b" l="l" r="r" t="t"/>
              <a:pathLst>
                <a:path extrusionOk="0" h="4504" w="1535">
                  <a:moveTo>
                    <a:pt x="0" y="0"/>
                  </a:moveTo>
                  <a:lnTo>
                    <a:pt x="0" y="3603"/>
                  </a:lnTo>
                  <a:lnTo>
                    <a:pt x="1535" y="4503"/>
                  </a:lnTo>
                  <a:lnTo>
                    <a:pt x="1535" y="2702"/>
                  </a:lnTo>
                  <a:lnTo>
                    <a:pt x="0" y="0"/>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7"/>
            <p:cNvSpPr/>
            <p:nvPr/>
          </p:nvSpPr>
          <p:spPr>
            <a:xfrm>
              <a:off x="6278724" y="3951770"/>
              <a:ext cx="30875" cy="35860"/>
            </a:xfrm>
            <a:custGeom>
              <a:rect b="b" l="l" r="r" t="t"/>
              <a:pathLst>
                <a:path extrusionOk="0" h="3604" w="3103">
                  <a:moveTo>
                    <a:pt x="1535" y="1"/>
                  </a:moveTo>
                  <a:lnTo>
                    <a:pt x="0" y="901"/>
                  </a:lnTo>
                  <a:lnTo>
                    <a:pt x="1535" y="3603"/>
                  </a:lnTo>
                  <a:lnTo>
                    <a:pt x="3102" y="2703"/>
                  </a:lnTo>
                  <a:lnTo>
                    <a:pt x="1535" y="1"/>
                  </a:lnTo>
                  <a:close/>
                </a:path>
              </a:pathLst>
            </a:custGeom>
            <a:solidFill>
              <a:srgbClr val="EC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p:nvPr/>
          </p:nvSpPr>
          <p:spPr>
            <a:xfrm>
              <a:off x="6138996" y="3996244"/>
              <a:ext cx="15612" cy="26895"/>
            </a:xfrm>
            <a:custGeom>
              <a:rect b="b" l="l" r="r" t="t"/>
              <a:pathLst>
                <a:path extrusionOk="0" h="2703" w="1569">
                  <a:moveTo>
                    <a:pt x="1569" y="0"/>
                  </a:moveTo>
                  <a:lnTo>
                    <a:pt x="1" y="868"/>
                  </a:lnTo>
                  <a:lnTo>
                    <a:pt x="1" y="2702"/>
                  </a:lnTo>
                  <a:lnTo>
                    <a:pt x="1569" y="1802"/>
                  </a:lnTo>
                  <a:lnTo>
                    <a:pt x="156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7"/>
            <p:cNvSpPr/>
            <p:nvPr/>
          </p:nvSpPr>
          <p:spPr>
            <a:xfrm>
              <a:off x="6123406" y="3978325"/>
              <a:ext cx="15602" cy="44815"/>
            </a:xfrm>
            <a:custGeom>
              <a:rect b="b" l="l" r="r" t="t"/>
              <a:pathLst>
                <a:path extrusionOk="0" h="4504" w="1568">
                  <a:moveTo>
                    <a:pt x="0" y="0"/>
                  </a:moveTo>
                  <a:lnTo>
                    <a:pt x="0" y="3569"/>
                  </a:lnTo>
                  <a:lnTo>
                    <a:pt x="1568" y="4503"/>
                  </a:lnTo>
                  <a:lnTo>
                    <a:pt x="1568" y="2669"/>
                  </a:lnTo>
                  <a:lnTo>
                    <a:pt x="0" y="0"/>
                  </a:lnTo>
                  <a:close/>
                </a:path>
              </a:pathLst>
            </a:custGeom>
            <a:solidFill>
              <a:srgbClr val="FAEF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
            <p:cNvSpPr/>
            <p:nvPr/>
          </p:nvSpPr>
          <p:spPr>
            <a:xfrm>
              <a:off x="6123406" y="3978325"/>
              <a:ext cx="15602" cy="44815"/>
            </a:xfrm>
            <a:custGeom>
              <a:rect b="b" l="l" r="r" t="t"/>
              <a:pathLst>
                <a:path extrusionOk="0" h="4504" w="1568">
                  <a:moveTo>
                    <a:pt x="0" y="0"/>
                  </a:moveTo>
                  <a:lnTo>
                    <a:pt x="0" y="3569"/>
                  </a:lnTo>
                  <a:lnTo>
                    <a:pt x="1568" y="4503"/>
                  </a:lnTo>
                  <a:lnTo>
                    <a:pt x="1568" y="2669"/>
                  </a:lnTo>
                  <a:lnTo>
                    <a:pt x="0" y="0"/>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a:off x="6123406" y="3969361"/>
              <a:ext cx="31203" cy="35521"/>
            </a:xfrm>
            <a:custGeom>
              <a:rect b="b" l="l" r="r" t="t"/>
              <a:pathLst>
                <a:path extrusionOk="0" h="3570" w="3136">
                  <a:moveTo>
                    <a:pt x="1568" y="1"/>
                  </a:moveTo>
                  <a:lnTo>
                    <a:pt x="0" y="901"/>
                  </a:lnTo>
                  <a:lnTo>
                    <a:pt x="1568" y="3570"/>
                  </a:lnTo>
                  <a:lnTo>
                    <a:pt x="3136" y="2702"/>
                  </a:lnTo>
                  <a:lnTo>
                    <a:pt x="1568" y="1"/>
                  </a:lnTo>
                  <a:close/>
                </a:path>
              </a:pathLst>
            </a:custGeom>
            <a:solidFill>
              <a:srgbClr val="EC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6170197" y="3977987"/>
              <a:ext cx="15273" cy="26895"/>
            </a:xfrm>
            <a:custGeom>
              <a:rect b="b" l="l" r="r" t="t"/>
              <a:pathLst>
                <a:path extrusionOk="0" h="2703" w="1535">
                  <a:moveTo>
                    <a:pt x="1535" y="1"/>
                  </a:moveTo>
                  <a:lnTo>
                    <a:pt x="0" y="901"/>
                  </a:lnTo>
                  <a:lnTo>
                    <a:pt x="0" y="2703"/>
                  </a:lnTo>
                  <a:lnTo>
                    <a:pt x="1535" y="1802"/>
                  </a:lnTo>
                  <a:lnTo>
                    <a:pt x="153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
            <p:cNvSpPr/>
            <p:nvPr/>
          </p:nvSpPr>
          <p:spPr>
            <a:xfrm>
              <a:off x="6154597" y="3960396"/>
              <a:ext cx="15612" cy="44486"/>
            </a:xfrm>
            <a:custGeom>
              <a:rect b="b" l="l" r="r" t="t"/>
              <a:pathLst>
                <a:path extrusionOk="0" h="4471" w="1569">
                  <a:moveTo>
                    <a:pt x="1" y="1"/>
                  </a:moveTo>
                  <a:lnTo>
                    <a:pt x="1" y="3570"/>
                  </a:lnTo>
                  <a:lnTo>
                    <a:pt x="1568" y="4471"/>
                  </a:lnTo>
                  <a:lnTo>
                    <a:pt x="1568" y="2669"/>
                  </a:lnTo>
                  <a:lnTo>
                    <a:pt x="1" y="1"/>
                  </a:lnTo>
                  <a:close/>
                </a:path>
              </a:pathLst>
            </a:custGeom>
            <a:solidFill>
              <a:srgbClr val="FAEF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p:nvPr/>
          </p:nvSpPr>
          <p:spPr>
            <a:xfrm>
              <a:off x="6154597" y="3960396"/>
              <a:ext cx="15612" cy="44486"/>
            </a:xfrm>
            <a:custGeom>
              <a:rect b="b" l="l" r="r" t="t"/>
              <a:pathLst>
                <a:path extrusionOk="0" h="4471" w="1569">
                  <a:moveTo>
                    <a:pt x="1" y="1"/>
                  </a:moveTo>
                  <a:lnTo>
                    <a:pt x="1" y="3570"/>
                  </a:lnTo>
                  <a:lnTo>
                    <a:pt x="1568" y="4471"/>
                  </a:lnTo>
                  <a:lnTo>
                    <a:pt x="1568" y="2669"/>
                  </a:lnTo>
                  <a:lnTo>
                    <a:pt x="1" y="1"/>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a:off x="6154597" y="3951442"/>
              <a:ext cx="30875" cy="35521"/>
            </a:xfrm>
            <a:custGeom>
              <a:rect b="b" l="l" r="r" t="t"/>
              <a:pathLst>
                <a:path extrusionOk="0" h="3570" w="3103">
                  <a:moveTo>
                    <a:pt x="1568" y="0"/>
                  </a:moveTo>
                  <a:lnTo>
                    <a:pt x="1" y="901"/>
                  </a:lnTo>
                  <a:lnTo>
                    <a:pt x="1568" y="3569"/>
                  </a:lnTo>
                  <a:lnTo>
                    <a:pt x="3103" y="2669"/>
                  </a:lnTo>
                  <a:lnTo>
                    <a:pt x="1568" y="0"/>
                  </a:lnTo>
                  <a:close/>
                </a:path>
              </a:pathLst>
            </a:custGeom>
            <a:solidFill>
              <a:srgbClr val="EC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a:off x="6201060" y="3960396"/>
              <a:ext cx="15612" cy="26895"/>
            </a:xfrm>
            <a:custGeom>
              <a:rect b="b" l="l" r="r" t="t"/>
              <a:pathLst>
                <a:path extrusionOk="0" h="2703" w="1569">
                  <a:moveTo>
                    <a:pt x="1568" y="1"/>
                  </a:moveTo>
                  <a:lnTo>
                    <a:pt x="1" y="868"/>
                  </a:lnTo>
                  <a:lnTo>
                    <a:pt x="1" y="2703"/>
                  </a:lnTo>
                  <a:lnTo>
                    <a:pt x="1568" y="1802"/>
                  </a:lnTo>
                  <a:lnTo>
                    <a:pt x="156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p:nvPr/>
          </p:nvSpPr>
          <p:spPr>
            <a:xfrm>
              <a:off x="6185459" y="3942478"/>
              <a:ext cx="15612" cy="44815"/>
            </a:xfrm>
            <a:custGeom>
              <a:rect b="b" l="l" r="r" t="t"/>
              <a:pathLst>
                <a:path extrusionOk="0" h="4504" w="1569">
                  <a:moveTo>
                    <a:pt x="1" y="1"/>
                  </a:moveTo>
                  <a:lnTo>
                    <a:pt x="34" y="3570"/>
                  </a:lnTo>
                  <a:lnTo>
                    <a:pt x="1569" y="4504"/>
                  </a:lnTo>
                  <a:lnTo>
                    <a:pt x="1569" y="2669"/>
                  </a:lnTo>
                  <a:lnTo>
                    <a:pt x="1" y="1"/>
                  </a:lnTo>
                  <a:close/>
                </a:path>
              </a:pathLst>
            </a:custGeom>
            <a:solidFill>
              <a:srgbClr val="FAEF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7"/>
            <p:cNvSpPr/>
            <p:nvPr/>
          </p:nvSpPr>
          <p:spPr>
            <a:xfrm>
              <a:off x="6185459" y="3942478"/>
              <a:ext cx="15612" cy="44815"/>
            </a:xfrm>
            <a:custGeom>
              <a:rect b="b" l="l" r="r" t="t"/>
              <a:pathLst>
                <a:path extrusionOk="0" h="4504" w="1569">
                  <a:moveTo>
                    <a:pt x="1" y="1"/>
                  </a:moveTo>
                  <a:lnTo>
                    <a:pt x="34" y="3570"/>
                  </a:lnTo>
                  <a:lnTo>
                    <a:pt x="1569" y="4504"/>
                  </a:lnTo>
                  <a:lnTo>
                    <a:pt x="1569" y="2669"/>
                  </a:lnTo>
                  <a:lnTo>
                    <a:pt x="1" y="1"/>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p:nvPr/>
          </p:nvSpPr>
          <p:spPr>
            <a:xfrm>
              <a:off x="6185459" y="3933513"/>
              <a:ext cx="31213" cy="35531"/>
            </a:xfrm>
            <a:custGeom>
              <a:rect b="b" l="l" r="r" t="t"/>
              <a:pathLst>
                <a:path extrusionOk="0" h="3571" w="3137">
                  <a:moveTo>
                    <a:pt x="1569" y="1"/>
                  </a:moveTo>
                  <a:lnTo>
                    <a:pt x="1" y="902"/>
                  </a:lnTo>
                  <a:lnTo>
                    <a:pt x="1569" y="3570"/>
                  </a:lnTo>
                  <a:lnTo>
                    <a:pt x="3136" y="2703"/>
                  </a:lnTo>
                  <a:lnTo>
                    <a:pt x="1569" y="1"/>
                  </a:lnTo>
                  <a:close/>
                </a:path>
              </a:pathLst>
            </a:custGeom>
            <a:solidFill>
              <a:srgbClr val="EC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6232261" y="3942149"/>
              <a:ext cx="15602" cy="26895"/>
            </a:xfrm>
            <a:custGeom>
              <a:rect b="b" l="l" r="r" t="t"/>
              <a:pathLst>
                <a:path extrusionOk="0" h="2703" w="1568">
                  <a:moveTo>
                    <a:pt x="1568" y="0"/>
                  </a:moveTo>
                  <a:lnTo>
                    <a:pt x="0" y="901"/>
                  </a:lnTo>
                  <a:lnTo>
                    <a:pt x="0" y="2702"/>
                  </a:lnTo>
                  <a:lnTo>
                    <a:pt x="1568" y="1835"/>
                  </a:lnTo>
                  <a:lnTo>
                    <a:pt x="156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
            <p:cNvSpPr/>
            <p:nvPr/>
          </p:nvSpPr>
          <p:spPr>
            <a:xfrm>
              <a:off x="6216660" y="3924221"/>
              <a:ext cx="15612" cy="44825"/>
            </a:xfrm>
            <a:custGeom>
              <a:rect b="b" l="l" r="r" t="t"/>
              <a:pathLst>
                <a:path extrusionOk="0" h="4505" w="1569">
                  <a:moveTo>
                    <a:pt x="0" y="1"/>
                  </a:moveTo>
                  <a:lnTo>
                    <a:pt x="0" y="3604"/>
                  </a:lnTo>
                  <a:lnTo>
                    <a:pt x="1568" y="4504"/>
                  </a:lnTo>
                  <a:lnTo>
                    <a:pt x="1568" y="2703"/>
                  </a:lnTo>
                  <a:lnTo>
                    <a:pt x="0" y="1"/>
                  </a:lnTo>
                  <a:close/>
                </a:path>
              </a:pathLst>
            </a:custGeom>
            <a:solidFill>
              <a:srgbClr val="FAEF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7"/>
            <p:cNvSpPr/>
            <p:nvPr/>
          </p:nvSpPr>
          <p:spPr>
            <a:xfrm>
              <a:off x="6216660" y="3924221"/>
              <a:ext cx="15612" cy="44825"/>
            </a:xfrm>
            <a:custGeom>
              <a:rect b="b" l="l" r="r" t="t"/>
              <a:pathLst>
                <a:path extrusionOk="0" h="4505" w="1569">
                  <a:moveTo>
                    <a:pt x="0" y="1"/>
                  </a:moveTo>
                  <a:lnTo>
                    <a:pt x="0" y="3604"/>
                  </a:lnTo>
                  <a:lnTo>
                    <a:pt x="1568" y="4504"/>
                  </a:lnTo>
                  <a:lnTo>
                    <a:pt x="1568" y="2703"/>
                  </a:lnTo>
                  <a:lnTo>
                    <a:pt x="0" y="1"/>
                  </a:lnTo>
                  <a:close/>
                </a:path>
              </a:pathLst>
            </a:custGeom>
            <a:solidFill>
              <a:srgbClr val="DBAE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6216660" y="3915595"/>
              <a:ext cx="31203" cy="35521"/>
            </a:xfrm>
            <a:custGeom>
              <a:rect b="b" l="l" r="r" t="t"/>
              <a:pathLst>
                <a:path extrusionOk="0" h="3570" w="3136">
                  <a:moveTo>
                    <a:pt x="1568" y="1"/>
                  </a:moveTo>
                  <a:lnTo>
                    <a:pt x="0" y="868"/>
                  </a:lnTo>
                  <a:lnTo>
                    <a:pt x="1568" y="3570"/>
                  </a:lnTo>
                  <a:lnTo>
                    <a:pt x="3136" y="2669"/>
                  </a:lnTo>
                  <a:lnTo>
                    <a:pt x="1568" y="1"/>
                  </a:lnTo>
                  <a:close/>
                </a:path>
              </a:pathLst>
            </a:custGeom>
            <a:solidFill>
              <a:srgbClr val="EC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27"/>
          <p:cNvSpPr txBox="1"/>
          <p:nvPr>
            <p:ph idx="1" type="subTitle"/>
          </p:nvPr>
        </p:nvSpPr>
        <p:spPr>
          <a:xfrm>
            <a:off x="5692925" y="3325500"/>
            <a:ext cx="2735700" cy="69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March 18th, 2024</a:t>
            </a:r>
            <a:endParaRPr/>
          </a:p>
        </p:txBody>
      </p:sp>
      <p:grpSp>
        <p:nvGrpSpPr>
          <p:cNvPr id="316" name="Google Shape;316;p27"/>
          <p:cNvGrpSpPr/>
          <p:nvPr/>
        </p:nvGrpSpPr>
        <p:grpSpPr>
          <a:xfrm>
            <a:off x="7523763" y="4052176"/>
            <a:ext cx="961443" cy="712238"/>
            <a:chOff x="2973113" y="1515168"/>
            <a:chExt cx="3204810" cy="2392468"/>
          </a:xfrm>
        </p:grpSpPr>
        <p:grpSp>
          <p:nvGrpSpPr>
            <p:cNvPr id="317" name="Google Shape;317;p27"/>
            <p:cNvGrpSpPr/>
            <p:nvPr/>
          </p:nvGrpSpPr>
          <p:grpSpPr>
            <a:xfrm>
              <a:off x="3949806" y="2156525"/>
              <a:ext cx="1804703" cy="1751111"/>
              <a:chOff x="3949806" y="2156525"/>
              <a:chExt cx="1804703" cy="1751111"/>
            </a:xfrm>
          </p:grpSpPr>
          <p:sp>
            <p:nvSpPr>
              <p:cNvPr id="318" name="Google Shape;318;p27"/>
              <p:cNvSpPr/>
              <p:nvPr/>
            </p:nvSpPr>
            <p:spPr>
              <a:xfrm>
                <a:off x="4993233" y="2156525"/>
                <a:ext cx="761276" cy="912602"/>
              </a:xfrm>
              <a:custGeom>
                <a:rect b="b" l="l" r="r" t="t"/>
                <a:pathLst>
                  <a:path extrusionOk="0" h="57943" w="48335">
                    <a:moveTo>
                      <a:pt x="34" y="1"/>
                    </a:moveTo>
                    <a:lnTo>
                      <a:pt x="34" y="10509"/>
                    </a:lnTo>
                    <a:lnTo>
                      <a:pt x="0" y="10875"/>
                    </a:lnTo>
                    <a:cubicBezTo>
                      <a:pt x="0" y="10909"/>
                      <a:pt x="0" y="10942"/>
                      <a:pt x="0" y="10976"/>
                    </a:cubicBezTo>
                    <a:cubicBezTo>
                      <a:pt x="100" y="11676"/>
                      <a:pt x="367" y="12210"/>
                      <a:pt x="767" y="12443"/>
                    </a:cubicBezTo>
                    <a:cubicBezTo>
                      <a:pt x="925" y="12529"/>
                      <a:pt x="1113" y="12572"/>
                      <a:pt x="1321" y="12572"/>
                    </a:cubicBezTo>
                    <a:cubicBezTo>
                      <a:pt x="1598" y="12572"/>
                      <a:pt x="1911" y="12496"/>
                      <a:pt x="2235" y="12343"/>
                    </a:cubicBezTo>
                    <a:cubicBezTo>
                      <a:pt x="2569" y="12176"/>
                      <a:pt x="5671" y="10675"/>
                      <a:pt x="7439" y="10675"/>
                    </a:cubicBezTo>
                    <a:cubicBezTo>
                      <a:pt x="11008" y="10675"/>
                      <a:pt x="13943" y="13878"/>
                      <a:pt x="13943" y="17847"/>
                    </a:cubicBezTo>
                    <a:cubicBezTo>
                      <a:pt x="13943" y="21817"/>
                      <a:pt x="11008" y="25019"/>
                      <a:pt x="7439" y="25019"/>
                    </a:cubicBezTo>
                    <a:cubicBezTo>
                      <a:pt x="5671" y="25019"/>
                      <a:pt x="2569" y="23551"/>
                      <a:pt x="2235" y="23351"/>
                    </a:cubicBezTo>
                    <a:cubicBezTo>
                      <a:pt x="1983" y="23225"/>
                      <a:pt x="1653" y="23113"/>
                      <a:pt x="1326" y="23113"/>
                    </a:cubicBezTo>
                    <a:cubicBezTo>
                      <a:pt x="1133" y="23113"/>
                      <a:pt x="941" y="23152"/>
                      <a:pt x="767" y="23251"/>
                    </a:cubicBezTo>
                    <a:cubicBezTo>
                      <a:pt x="367" y="23484"/>
                      <a:pt x="100" y="23951"/>
                      <a:pt x="34" y="24619"/>
                    </a:cubicBezTo>
                    <a:cubicBezTo>
                      <a:pt x="34" y="24685"/>
                      <a:pt x="34" y="24852"/>
                      <a:pt x="34" y="25086"/>
                    </a:cubicBezTo>
                    <a:lnTo>
                      <a:pt x="34" y="39830"/>
                    </a:lnTo>
                    <a:lnTo>
                      <a:pt x="34" y="40730"/>
                    </a:lnTo>
                    <a:lnTo>
                      <a:pt x="34" y="43199"/>
                    </a:lnTo>
                    <a:lnTo>
                      <a:pt x="17179" y="43199"/>
                    </a:lnTo>
                    <a:cubicBezTo>
                      <a:pt x="19247" y="43332"/>
                      <a:pt x="21415" y="44600"/>
                      <a:pt x="21415" y="46334"/>
                    </a:cubicBezTo>
                    <a:cubicBezTo>
                      <a:pt x="21415" y="46901"/>
                      <a:pt x="21249" y="47468"/>
                      <a:pt x="20982" y="48035"/>
                    </a:cubicBezTo>
                    <a:cubicBezTo>
                      <a:pt x="20415" y="49203"/>
                      <a:pt x="19481" y="51438"/>
                      <a:pt x="19481" y="52472"/>
                    </a:cubicBezTo>
                    <a:cubicBezTo>
                      <a:pt x="19481" y="55040"/>
                      <a:pt x="21882" y="57942"/>
                      <a:pt x="24851" y="57942"/>
                    </a:cubicBezTo>
                    <a:cubicBezTo>
                      <a:pt x="27787" y="57942"/>
                      <a:pt x="30222" y="55040"/>
                      <a:pt x="30222" y="52472"/>
                    </a:cubicBezTo>
                    <a:cubicBezTo>
                      <a:pt x="30222" y="51438"/>
                      <a:pt x="29288" y="49203"/>
                      <a:pt x="28721" y="48035"/>
                    </a:cubicBezTo>
                    <a:cubicBezTo>
                      <a:pt x="28454" y="47468"/>
                      <a:pt x="28287" y="46901"/>
                      <a:pt x="28287" y="46334"/>
                    </a:cubicBezTo>
                    <a:cubicBezTo>
                      <a:pt x="28287" y="45734"/>
                      <a:pt x="28487" y="45100"/>
                      <a:pt x="28854" y="44600"/>
                    </a:cubicBezTo>
                    <a:cubicBezTo>
                      <a:pt x="29221" y="44099"/>
                      <a:pt x="29755" y="43732"/>
                      <a:pt x="30355" y="43499"/>
                    </a:cubicBezTo>
                    <a:cubicBezTo>
                      <a:pt x="30555" y="43432"/>
                      <a:pt x="30755" y="43365"/>
                      <a:pt x="30956" y="43299"/>
                    </a:cubicBezTo>
                    <a:cubicBezTo>
                      <a:pt x="31356" y="43232"/>
                      <a:pt x="31756" y="43199"/>
                      <a:pt x="32156" y="43199"/>
                    </a:cubicBezTo>
                    <a:lnTo>
                      <a:pt x="48335" y="43199"/>
                    </a:lnTo>
                    <a:lnTo>
                      <a:pt x="48335" y="36194"/>
                    </a:lnTo>
                    <a:cubicBezTo>
                      <a:pt x="48335" y="32458"/>
                      <a:pt x="46400" y="28988"/>
                      <a:pt x="43264" y="27020"/>
                    </a:cubicBezTo>
                    <a:lnTo>
                      <a:pt x="34" y="1"/>
                    </a:lnTo>
                    <a:close/>
                  </a:path>
                </a:pathLst>
              </a:custGeom>
              <a:solidFill>
                <a:schemeClr val="accent2"/>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p:nvPr/>
            </p:nvSpPr>
            <p:spPr>
              <a:xfrm>
                <a:off x="3949806" y="2638312"/>
                <a:ext cx="1243589" cy="1269324"/>
              </a:xfrm>
              <a:custGeom>
                <a:rect b="b" l="l" r="r" t="t"/>
                <a:pathLst>
                  <a:path extrusionOk="0" h="80592" w="78958">
                    <a:moveTo>
                      <a:pt x="40130" y="1"/>
                    </a:moveTo>
                    <a:cubicBezTo>
                      <a:pt x="36694" y="1"/>
                      <a:pt x="34259" y="2502"/>
                      <a:pt x="34259" y="5571"/>
                    </a:cubicBezTo>
                    <a:cubicBezTo>
                      <a:pt x="34259" y="7172"/>
                      <a:pt x="35826" y="10375"/>
                      <a:pt x="35826" y="10375"/>
                    </a:cubicBezTo>
                    <a:cubicBezTo>
                      <a:pt x="36760" y="12243"/>
                      <a:pt x="35326" y="13777"/>
                      <a:pt x="33191" y="13911"/>
                    </a:cubicBezTo>
                    <a:cubicBezTo>
                      <a:pt x="33291" y="13911"/>
                      <a:pt x="33358" y="13911"/>
                      <a:pt x="33391" y="13944"/>
                    </a:cubicBezTo>
                    <a:cubicBezTo>
                      <a:pt x="33325" y="13911"/>
                      <a:pt x="33125" y="13911"/>
                      <a:pt x="32891" y="13911"/>
                    </a:cubicBezTo>
                    <a:lnTo>
                      <a:pt x="13911" y="13911"/>
                    </a:lnTo>
                    <a:cubicBezTo>
                      <a:pt x="13911" y="13911"/>
                      <a:pt x="13944" y="18314"/>
                      <a:pt x="13944" y="18581"/>
                    </a:cubicBezTo>
                    <a:lnTo>
                      <a:pt x="13944" y="25952"/>
                    </a:lnTo>
                    <a:lnTo>
                      <a:pt x="13944" y="33625"/>
                    </a:lnTo>
                    <a:lnTo>
                      <a:pt x="13944" y="33992"/>
                    </a:lnTo>
                    <a:cubicBezTo>
                      <a:pt x="13839" y="35671"/>
                      <a:pt x="12867" y="36917"/>
                      <a:pt x="11547" y="36917"/>
                    </a:cubicBezTo>
                    <a:cubicBezTo>
                      <a:pt x="11190" y="36917"/>
                      <a:pt x="10807" y="36826"/>
                      <a:pt x="10408" y="36627"/>
                    </a:cubicBezTo>
                    <a:cubicBezTo>
                      <a:pt x="10408" y="36627"/>
                      <a:pt x="7206" y="34692"/>
                      <a:pt x="5605" y="34692"/>
                    </a:cubicBezTo>
                    <a:cubicBezTo>
                      <a:pt x="2503" y="34692"/>
                      <a:pt x="1" y="37494"/>
                      <a:pt x="1" y="40930"/>
                    </a:cubicBezTo>
                    <a:cubicBezTo>
                      <a:pt x="1" y="44399"/>
                      <a:pt x="2503" y="47201"/>
                      <a:pt x="5605" y="47201"/>
                    </a:cubicBezTo>
                    <a:cubicBezTo>
                      <a:pt x="7206" y="47201"/>
                      <a:pt x="10408" y="45233"/>
                      <a:pt x="10408" y="45233"/>
                    </a:cubicBezTo>
                    <a:cubicBezTo>
                      <a:pt x="10794" y="45043"/>
                      <a:pt x="11169" y="44956"/>
                      <a:pt x="11520" y="44956"/>
                    </a:cubicBezTo>
                    <a:cubicBezTo>
                      <a:pt x="12839" y="44956"/>
                      <a:pt x="13839" y="46190"/>
                      <a:pt x="13944" y="47902"/>
                    </a:cubicBezTo>
                    <a:cubicBezTo>
                      <a:pt x="13944" y="47976"/>
                      <a:pt x="13944" y="48066"/>
                      <a:pt x="13944" y="48168"/>
                    </a:cubicBezTo>
                    <a:lnTo>
                      <a:pt x="13944" y="62745"/>
                    </a:lnTo>
                    <a:cubicBezTo>
                      <a:pt x="13944" y="63880"/>
                      <a:pt x="13911" y="65881"/>
                      <a:pt x="13911" y="65881"/>
                    </a:cubicBezTo>
                    <a:lnTo>
                      <a:pt x="32891" y="65881"/>
                    </a:lnTo>
                    <a:cubicBezTo>
                      <a:pt x="33062" y="65881"/>
                      <a:pt x="33191" y="65867"/>
                      <a:pt x="33280" y="65858"/>
                    </a:cubicBezTo>
                    <a:lnTo>
                      <a:pt x="33280" y="65858"/>
                    </a:lnTo>
                    <a:cubicBezTo>
                      <a:pt x="33254" y="65863"/>
                      <a:pt x="33225" y="65870"/>
                      <a:pt x="33191" y="65881"/>
                    </a:cubicBezTo>
                    <a:cubicBezTo>
                      <a:pt x="35359" y="66014"/>
                      <a:pt x="36760" y="67549"/>
                      <a:pt x="35860" y="69417"/>
                    </a:cubicBezTo>
                    <a:cubicBezTo>
                      <a:pt x="35860" y="69417"/>
                      <a:pt x="33892" y="72986"/>
                      <a:pt x="33892" y="74587"/>
                    </a:cubicBezTo>
                    <a:cubicBezTo>
                      <a:pt x="33892" y="77690"/>
                      <a:pt x="36694" y="80592"/>
                      <a:pt x="40130" y="80592"/>
                    </a:cubicBezTo>
                    <a:cubicBezTo>
                      <a:pt x="43599" y="80592"/>
                      <a:pt x="46401" y="77690"/>
                      <a:pt x="46401" y="74587"/>
                    </a:cubicBezTo>
                    <a:cubicBezTo>
                      <a:pt x="46401" y="72986"/>
                      <a:pt x="44433" y="69417"/>
                      <a:pt x="44433" y="69417"/>
                    </a:cubicBezTo>
                    <a:cubicBezTo>
                      <a:pt x="43532" y="67549"/>
                      <a:pt x="44933" y="66014"/>
                      <a:pt x="47101" y="65881"/>
                    </a:cubicBezTo>
                    <a:lnTo>
                      <a:pt x="47435" y="65848"/>
                    </a:lnTo>
                    <a:lnTo>
                      <a:pt x="65047" y="65848"/>
                    </a:lnTo>
                    <a:lnTo>
                      <a:pt x="65047" y="54606"/>
                    </a:lnTo>
                    <a:lnTo>
                      <a:pt x="65047" y="48235"/>
                    </a:lnTo>
                    <a:lnTo>
                      <a:pt x="65047" y="47902"/>
                    </a:lnTo>
                    <a:cubicBezTo>
                      <a:pt x="65147" y="46277"/>
                      <a:pt x="66034" y="45289"/>
                      <a:pt x="67259" y="45289"/>
                    </a:cubicBezTo>
                    <a:cubicBezTo>
                      <a:pt x="67668" y="45289"/>
                      <a:pt x="68115" y="45399"/>
                      <a:pt x="68583" y="45633"/>
                    </a:cubicBezTo>
                    <a:cubicBezTo>
                      <a:pt x="68583" y="45633"/>
                      <a:pt x="71752" y="47201"/>
                      <a:pt x="73387" y="47201"/>
                    </a:cubicBezTo>
                    <a:cubicBezTo>
                      <a:pt x="76455" y="47201"/>
                      <a:pt x="78957" y="44399"/>
                      <a:pt x="78957" y="40930"/>
                    </a:cubicBezTo>
                    <a:cubicBezTo>
                      <a:pt x="78957" y="37494"/>
                      <a:pt x="76455" y="34692"/>
                      <a:pt x="73387" y="34692"/>
                    </a:cubicBezTo>
                    <a:cubicBezTo>
                      <a:pt x="71752" y="34692"/>
                      <a:pt x="68583" y="36627"/>
                      <a:pt x="68583" y="36627"/>
                    </a:cubicBezTo>
                    <a:cubicBezTo>
                      <a:pt x="68180" y="36828"/>
                      <a:pt x="67793" y="36921"/>
                      <a:pt x="67432" y="36921"/>
                    </a:cubicBezTo>
                    <a:cubicBezTo>
                      <a:pt x="66119" y="36921"/>
                      <a:pt x="65152" y="35692"/>
                      <a:pt x="65047" y="33992"/>
                    </a:cubicBezTo>
                    <a:cubicBezTo>
                      <a:pt x="65047" y="34038"/>
                      <a:pt x="65040" y="34077"/>
                      <a:pt x="65033" y="34109"/>
                    </a:cubicBezTo>
                    <a:lnTo>
                      <a:pt x="65033" y="34109"/>
                    </a:lnTo>
                    <a:cubicBezTo>
                      <a:pt x="65047" y="34008"/>
                      <a:pt x="65047" y="33869"/>
                      <a:pt x="65047" y="33691"/>
                    </a:cubicBezTo>
                    <a:lnTo>
                      <a:pt x="65047" y="18047"/>
                    </a:lnTo>
                    <a:lnTo>
                      <a:pt x="65014" y="18047"/>
                    </a:lnTo>
                    <a:lnTo>
                      <a:pt x="65014" y="13911"/>
                    </a:lnTo>
                    <a:lnTo>
                      <a:pt x="47068" y="13911"/>
                    </a:lnTo>
                    <a:cubicBezTo>
                      <a:pt x="44933" y="13777"/>
                      <a:pt x="43499" y="12243"/>
                      <a:pt x="44433" y="10375"/>
                    </a:cubicBezTo>
                    <a:cubicBezTo>
                      <a:pt x="44433" y="10375"/>
                      <a:pt x="46000" y="7172"/>
                      <a:pt x="46000" y="5571"/>
                    </a:cubicBezTo>
                    <a:cubicBezTo>
                      <a:pt x="46000" y="2502"/>
                      <a:pt x="43599" y="1"/>
                      <a:pt x="40130" y="1"/>
                    </a:cubicBezTo>
                    <a:close/>
                  </a:path>
                </a:pathLst>
              </a:cu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27"/>
            <p:cNvSpPr/>
            <p:nvPr/>
          </p:nvSpPr>
          <p:spPr>
            <a:xfrm>
              <a:off x="3381345" y="2157580"/>
              <a:ext cx="760237" cy="894726"/>
            </a:xfrm>
            <a:custGeom>
              <a:rect b="b" l="l" r="r" t="t"/>
              <a:pathLst>
                <a:path extrusionOk="0" h="56808" w="48269">
                  <a:moveTo>
                    <a:pt x="48268" y="1"/>
                  </a:moveTo>
                  <a:lnTo>
                    <a:pt x="5104" y="26953"/>
                  </a:lnTo>
                  <a:cubicBezTo>
                    <a:pt x="1902" y="28921"/>
                    <a:pt x="0" y="32391"/>
                    <a:pt x="0" y="36127"/>
                  </a:cubicBezTo>
                  <a:lnTo>
                    <a:pt x="0" y="42831"/>
                  </a:lnTo>
                  <a:lnTo>
                    <a:pt x="16946" y="42831"/>
                  </a:lnTo>
                  <a:cubicBezTo>
                    <a:pt x="17380" y="42831"/>
                    <a:pt x="17813" y="42898"/>
                    <a:pt x="18247" y="42998"/>
                  </a:cubicBezTo>
                  <a:cubicBezTo>
                    <a:pt x="18881" y="43165"/>
                    <a:pt x="19481" y="43465"/>
                    <a:pt x="19948" y="43966"/>
                  </a:cubicBezTo>
                  <a:cubicBezTo>
                    <a:pt x="20482" y="44499"/>
                    <a:pt x="20749" y="45233"/>
                    <a:pt x="20749" y="45967"/>
                  </a:cubicBezTo>
                  <a:cubicBezTo>
                    <a:pt x="20749" y="46534"/>
                    <a:pt x="20615" y="47101"/>
                    <a:pt x="20315" y="47702"/>
                  </a:cubicBezTo>
                  <a:cubicBezTo>
                    <a:pt x="19748" y="48869"/>
                    <a:pt x="18847" y="51104"/>
                    <a:pt x="18847" y="52105"/>
                  </a:cubicBezTo>
                  <a:cubicBezTo>
                    <a:pt x="18847" y="54673"/>
                    <a:pt x="21249" y="56808"/>
                    <a:pt x="24184" y="56808"/>
                  </a:cubicBezTo>
                  <a:cubicBezTo>
                    <a:pt x="27153" y="56808"/>
                    <a:pt x="29555" y="54673"/>
                    <a:pt x="29555" y="52105"/>
                  </a:cubicBezTo>
                  <a:cubicBezTo>
                    <a:pt x="29555" y="51104"/>
                    <a:pt x="28654" y="48869"/>
                    <a:pt x="28087" y="47702"/>
                  </a:cubicBezTo>
                  <a:cubicBezTo>
                    <a:pt x="27787" y="47101"/>
                    <a:pt x="27654" y="46534"/>
                    <a:pt x="27654" y="45967"/>
                  </a:cubicBezTo>
                  <a:cubicBezTo>
                    <a:pt x="27654" y="44266"/>
                    <a:pt x="29021" y="42998"/>
                    <a:pt x="31056" y="42831"/>
                  </a:cubicBezTo>
                  <a:lnTo>
                    <a:pt x="48235" y="42831"/>
                  </a:lnTo>
                  <a:cubicBezTo>
                    <a:pt x="48235" y="42831"/>
                    <a:pt x="48235" y="39462"/>
                    <a:pt x="48268" y="39462"/>
                  </a:cubicBezTo>
                  <a:lnTo>
                    <a:pt x="48268" y="24718"/>
                  </a:lnTo>
                  <a:cubicBezTo>
                    <a:pt x="48268" y="24485"/>
                    <a:pt x="48235" y="24318"/>
                    <a:pt x="48268" y="24251"/>
                  </a:cubicBezTo>
                  <a:cubicBezTo>
                    <a:pt x="48168" y="23618"/>
                    <a:pt x="47901" y="23117"/>
                    <a:pt x="47501" y="22917"/>
                  </a:cubicBezTo>
                  <a:cubicBezTo>
                    <a:pt x="47329" y="22807"/>
                    <a:pt x="47144" y="22764"/>
                    <a:pt x="46959" y="22764"/>
                  </a:cubicBezTo>
                  <a:cubicBezTo>
                    <a:pt x="46640" y="22764"/>
                    <a:pt x="46320" y="22891"/>
                    <a:pt x="46067" y="23017"/>
                  </a:cubicBezTo>
                  <a:cubicBezTo>
                    <a:pt x="45700" y="23184"/>
                    <a:pt x="42598" y="24685"/>
                    <a:pt x="40863" y="24685"/>
                  </a:cubicBezTo>
                  <a:cubicBezTo>
                    <a:pt x="37260" y="24685"/>
                    <a:pt x="34325" y="21449"/>
                    <a:pt x="34325" y="17480"/>
                  </a:cubicBezTo>
                  <a:cubicBezTo>
                    <a:pt x="34325" y="13544"/>
                    <a:pt x="37260" y="10308"/>
                    <a:pt x="40863" y="10308"/>
                  </a:cubicBezTo>
                  <a:cubicBezTo>
                    <a:pt x="42631" y="10308"/>
                    <a:pt x="45700" y="11809"/>
                    <a:pt x="46067" y="11976"/>
                  </a:cubicBezTo>
                  <a:cubicBezTo>
                    <a:pt x="46397" y="12131"/>
                    <a:pt x="46704" y="12219"/>
                    <a:pt x="46982" y="12219"/>
                  </a:cubicBezTo>
                  <a:cubicBezTo>
                    <a:pt x="47182" y="12219"/>
                    <a:pt x="47367" y="12174"/>
                    <a:pt x="47534" y="12076"/>
                  </a:cubicBezTo>
                  <a:cubicBezTo>
                    <a:pt x="47935" y="11843"/>
                    <a:pt x="48202" y="11342"/>
                    <a:pt x="48268" y="10642"/>
                  </a:cubicBezTo>
                  <a:cubicBezTo>
                    <a:pt x="48268" y="10608"/>
                    <a:pt x="48268" y="10575"/>
                    <a:pt x="48268" y="10542"/>
                  </a:cubicBezTo>
                  <a:lnTo>
                    <a:pt x="48268" y="10175"/>
                  </a:lnTo>
                  <a:lnTo>
                    <a:pt x="48268" y="1"/>
                  </a:lnTo>
                  <a:close/>
                </a:path>
              </a:pathLst>
            </a:cu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
            <p:cNvSpPr/>
            <p:nvPr/>
          </p:nvSpPr>
          <p:spPr>
            <a:xfrm>
              <a:off x="2973113" y="1515168"/>
              <a:ext cx="3204810" cy="1207600"/>
            </a:xfrm>
            <a:custGeom>
              <a:rect b="b" l="l" r="r" t="t"/>
              <a:pathLst>
                <a:path extrusionOk="0" h="76673" w="203480">
                  <a:moveTo>
                    <a:pt x="101757" y="0"/>
                  </a:moveTo>
                  <a:cubicBezTo>
                    <a:pt x="99889" y="0"/>
                    <a:pt x="98021" y="517"/>
                    <a:pt x="96370" y="1551"/>
                  </a:cubicBezTo>
                  <a:lnTo>
                    <a:pt x="6239" y="57858"/>
                  </a:lnTo>
                  <a:cubicBezTo>
                    <a:pt x="1469" y="60827"/>
                    <a:pt x="1" y="67098"/>
                    <a:pt x="2970" y="71868"/>
                  </a:cubicBezTo>
                  <a:cubicBezTo>
                    <a:pt x="4920" y="74968"/>
                    <a:pt x="8251" y="76673"/>
                    <a:pt x="11653" y="76673"/>
                  </a:cubicBezTo>
                  <a:cubicBezTo>
                    <a:pt x="13487" y="76673"/>
                    <a:pt x="15342" y="76177"/>
                    <a:pt x="17013" y="75137"/>
                  </a:cubicBezTo>
                  <a:lnTo>
                    <a:pt x="101740" y="22200"/>
                  </a:lnTo>
                  <a:lnTo>
                    <a:pt x="186467" y="75137"/>
                  </a:lnTo>
                  <a:cubicBezTo>
                    <a:pt x="188169" y="76171"/>
                    <a:pt x="190037" y="76672"/>
                    <a:pt x="191871" y="76672"/>
                  </a:cubicBezTo>
                  <a:cubicBezTo>
                    <a:pt x="195274" y="76672"/>
                    <a:pt x="198576" y="74937"/>
                    <a:pt x="200511" y="71868"/>
                  </a:cubicBezTo>
                  <a:cubicBezTo>
                    <a:pt x="203480" y="67098"/>
                    <a:pt x="202045" y="60827"/>
                    <a:pt x="197275" y="57858"/>
                  </a:cubicBezTo>
                  <a:lnTo>
                    <a:pt x="107144" y="1551"/>
                  </a:lnTo>
                  <a:cubicBezTo>
                    <a:pt x="105493" y="517"/>
                    <a:pt x="103625" y="0"/>
                    <a:pt x="101757" y="0"/>
                  </a:cubicBezTo>
                  <a:close/>
                </a:path>
              </a:pathLst>
            </a:custGeom>
            <a:solidFill>
              <a:schemeClr val="dk2"/>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3942986" y="1921419"/>
              <a:ext cx="1246723" cy="912571"/>
            </a:xfrm>
            <a:custGeom>
              <a:rect b="b" l="l" r="r" t="t"/>
              <a:pathLst>
                <a:path extrusionOk="0" h="57941" w="79157">
                  <a:moveTo>
                    <a:pt x="39679" y="1"/>
                  </a:moveTo>
                  <a:cubicBezTo>
                    <a:pt x="37685" y="1"/>
                    <a:pt x="35692" y="551"/>
                    <a:pt x="33924" y="1652"/>
                  </a:cubicBezTo>
                  <a:lnTo>
                    <a:pt x="14244" y="13961"/>
                  </a:lnTo>
                  <a:lnTo>
                    <a:pt x="14244" y="24969"/>
                  </a:lnTo>
                  <a:cubicBezTo>
                    <a:pt x="14244" y="25169"/>
                    <a:pt x="14244" y="25335"/>
                    <a:pt x="14244" y="25402"/>
                  </a:cubicBezTo>
                  <a:lnTo>
                    <a:pt x="14210" y="25402"/>
                  </a:lnTo>
                  <a:cubicBezTo>
                    <a:pt x="14110" y="26770"/>
                    <a:pt x="13543" y="27804"/>
                    <a:pt x="12609" y="28338"/>
                  </a:cubicBezTo>
                  <a:cubicBezTo>
                    <a:pt x="12157" y="28596"/>
                    <a:pt x="11665" y="28722"/>
                    <a:pt x="11150" y="28722"/>
                  </a:cubicBezTo>
                  <a:cubicBezTo>
                    <a:pt x="10601" y="28722"/>
                    <a:pt x="10025" y="28579"/>
                    <a:pt x="9440" y="28304"/>
                  </a:cubicBezTo>
                  <a:cubicBezTo>
                    <a:pt x="8573" y="27871"/>
                    <a:pt x="6071" y="26770"/>
                    <a:pt x="4904" y="26770"/>
                  </a:cubicBezTo>
                  <a:cubicBezTo>
                    <a:pt x="2202" y="26770"/>
                    <a:pt x="0" y="29272"/>
                    <a:pt x="0" y="32374"/>
                  </a:cubicBezTo>
                  <a:cubicBezTo>
                    <a:pt x="0" y="35443"/>
                    <a:pt x="2202" y="37944"/>
                    <a:pt x="4904" y="37944"/>
                  </a:cubicBezTo>
                  <a:cubicBezTo>
                    <a:pt x="6105" y="37944"/>
                    <a:pt x="8573" y="36844"/>
                    <a:pt x="9440" y="36443"/>
                  </a:cubicBezTo>
                  <a:cubicBezTo>
                    <a:pt x="10025" y="36151"/>
                    <a:pt x="10601" y="36009"/>
                    <a:pt x="11145" y="36009"/>
                  </a:cubicBezTo>
                  <a:cubicBezTo>
                    <a:pt x="11656" y="36009"/>
                    <a:pt x="12140" y="36134"/>
                    <a:pt x="12576" y="36377"/>
                  </a:cubicBezTo>
                  <a:cubicBezTo>
                    <a:pt x="13543" y="36944"/>
                    <a:pt x="14144" y="38011"/>
                    <a:pt x="14210" y="39412"/>
                  </a:cubicBezTo>
                  <a:lnTo>
                    <a:pt x="14244" y="39812"/>
                  </a:lnTo>
                  <a:lnTo>
                    <a:pt x="14244" y="57925"/>
                  </a:lnTo>
                  <a:lnTo>
                    <a:pt x="33024" y="57925"/>
                  </a:lnTo>
                  <a:cubicBezTo>
                    <a:pt x="33024" y="57925"/>
                    <a:pt x="33157" y="57940"/>
                    <a:pt x="33246" y="57940"/>
                  </a:cubicBezTo>
                  <a:cubicBezTo>
                    <a:pt x="33291" y="57940"/>
                    <a:pt x="33324" y="57937"/>
                    <a:pt x="33324" y="57925"/>
                  </a:cubicBezTo>
                  <a:cubicBezTo>
                    <a:pt x="34492" y="57859"/>
                    <a:pt x="35225" y="57325"/>
                    <a:pt x="35225" y="56458"/>
                  </a:cubicBezTo>
                  <a:cubicBezTo>
                    <a:pt x="35225" y="56158"/>
                    <a:pt x="35125" y="55824"/>
                    <a:pt x="34959" y="55490"/>
                  </a:cubicBezTo>
                  <a:cubicBezTo>
                    <a:pt x="34792" y="55123"/>
                    <a:pt x="33257" y="51988"/>
                    <a:pt x="33257" y="50220"/>
                  </a:cubicBezTo>
                  <a:cubicBezTo>
                    <a:pt x="33257" y="46617"/>
                    <a:pt x="36493" y="43682"/>
                    <a:pt x="40462" y="43682"/>
                  </a:cubicBezTo>
                  <a:cubicBezTo>
                    <a:pt x="44465" y="43682"/>
                    <a:pt x="47701" y="46617"/>
                    <a:pt x="47701" y="50220"/>
                  </a:cubicBezTo>
                  <a:cubicBezTo>
                    <a:pt x="47701" y="51988"/>
                    <a:pt x="46167" y="55123"/>
                    <a:pt x="46000" y="55490"/>
                  </a:cubicBezTo>
                  <a:cubicBezTo>
                    <a:pt x="45833" y="55824"/>
                    <a:pt x="45733" y="56158"/>
                    <a:pt x="45733" y="56458"/>
                  </a:cubicBezTo>
                  <a:cubicBezTo>
                    <a:pt x="45733" y="57325"/>
                    <a:pt x="46467" y="57859"/>
                    <a:pt x="47634" y="57925"/>
                  </a:cubicBezTo>
                  <a:lnTo>
                    <a:pt x="64913" y="57925"/>
                  </a:lnTo>
                  <a:lnTo>
                    <a:pt x="64913" y="40213"/>
                  </a:lnTo>
                  <a:lnTo>
                    <a:pt x="64947" y="39812"/>
                  </a:lnTo>
                  <a:cubicBezTo>
                    <a:pt x="65013" y="38411"/>
                    <a:pt x="65614" y="37344"/>
                    <a:pt x="66581" y="36777"/>
                  </a:cubicBezTo>
                  <a:cubicBezTo>
                    <a:pt x="67017" y="36518"/>
                    <a:pt x="67501" y="36393"/>
                    <a:pt x="68012" y="36393"/>
                  </a:cubicBezTo>
                  <a:cubicBezTo>
                    <a:pt x="68556" y="36393"/>
                    <a:pt x="69132" y="36535"/>
                    <a:pt x="69717" y="36810"/>
                  </a:cubicBezTo>
                  <a:cubicBezTo>
                    <a:pt x="70584" y="37244"/>
                    <a:pt x="73086" y="38345"/>
                    <a:pt x="74253" y="38345"/>
                  </a:cubicBezTo>
                  <a:cubicBezTo>
                    <a:pt x="76955" y="38345"/>
                    <a:pt x="79157" y="35843"/>
                    <a:pt x="79157" y="32741"/>
                  </a:cubicBezTo>
                  <a:cubicBezTo>
                    <a:pt x="79157" y="29672"/>
                    <a:pt x="76955" y="27170"/>
                    <a:pt x="74253" y="27170"/>
                  </a:cubicBezTo>
                  <a:cubicBezTo>
                    <a:pt x="73086" y="27170"/>
                    <a:pt x="70584" y="28271"/>
                    <a:pt x="69717" y="28671"/>
                  </a:cubicBezTo>
                  <a:cubicBezTo>
                    <a:pt x="69132" y="28964"/>
                    <a:pt x="68556" y="29105"/>
                    <a:pt x="68012" y="29105"/>
                  </a:cubicBezTo>
                  <a:cubicBezTo>
                    <a:pt x="67501" y="29105"/>
                    <a:pt x="67017" y="28980"/>
                    <a:pt x="66581" y="28738"/>
                  </a:cubicBezTo>
                  <a:cubicBezTo>
                    <a:pt x="65647" y="28171"/>
                    <a:pt x="65047" y="27137"/>
                    <a:pt x="64947" y="25802"/>
                  </a:cubicBezTo>
                  <a:lnTo>
                    <a:pt x="64913" y="25802"/>
                  </a:lnTo>
                  <a:cubicBezTo>
                    <a:pt x="64913" y="25736"/>
                    <a:pt x="64947" y="25569"/>
                    <a:pt x="64947" y="25335"/>
                  </a:cubicBezTo>
                  <a:lnTo>
                    <a:pt x="64947" y="13827"/>
                  </a:lnTo>
                  <a:lnTo>
                    <a:pt x="45433" y="1652"/>
                  </a:lnTo>
                  <a:cubicBezTo>
                    <a:pt x="43665" y="551"/>
                    <a:pt x="41672" y="1"/>
                    <a:pt x="39679" y="1"/>
                  </a:cubicBezTo>
                  <a:close/>
                </a:path>
              </a:pathLst>
            </a:custGeom>
            <a:solidFill>
              <a:schemeClr val="accent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36"/>
          <p:cNvSpPr/>
          <p:nvPr/>
        </p:nvSpPr>
        <p:spPr>
          <a:xfrm>
            <a:off x="5837715" y="2423552"/>
            <a:ext cx="1958099" cy="471462"/>
          </a:xfrm>
          <a:custGeom>
            <a:rect b="b" l="l" r="r" t="t"/>
            <a:pathLst>
              <a:path extrusionOk="0" h="34059" w="14745">
                <a:moveTo>
                  <a:pt x="0" y="1"/>
                </a:moveTo>
                <a:lnTo>
                  <a:pt x="14744" y="1"/>
                </a:lnTo>
                <a:lnTo>
                  <a:pt x="14744" y="34059"/>
                </a:lnTo>
                <a:lnTo>
                  <a:pt x="0" y="34059"/>
                </a:lnTo>
                <a:close/>
              </a:path>
            </a:pathLst>
          </a:custGeom>
          <a:solidFill>
            <a:schemeClr val="accent2"/>
          </a:solidFill>
          <a:ln>
            <a:noFill/>
          </a:ln>
        </p:spPr>
        <p:txBody>
          <a:bodyPr anchorCtr="0" anchor="ctr" bIns="91425" lIns="457200"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lt1"/>
                </a:solidFill>
                <a:latin typeface="Roboto"/>
                <a:ea typeface="Roboto"/>
                <a:cs typeface="Roboto"/>
                <a:sym typeface="Roboto"/>
              </a:rPr>
              <a:t>2023</a:t>
            </a:r>
            <a:endParaRPr>
              <a:solidFill>
                <a:schemeClr val="lt1"/>
              </a:solidFill>
            </a:endParaRPr>
          </a:p>
        </p:txBody>
      </p:sp>
      <p:sp>
        <p:nvSpPr>
          <p:cNvPr id="582" name="Google Shape;582;p36"/>
          <p:cNvSpPr/>
          <p:nvPr/>
        </p:nvSpPr>
        <p:spPr>
          <a:xfrm>
            <a:off x="5837715" y="2890850"/>
            <a:ext cx="1958099" cy="471462"/>
          </a:xfrm>
          <a:custGeom>
            <a:rect b="b" l="l" r="r" t="t"/>
            <a:pathLst>
              <a:path extrusionOk="0" h="34059" w="14745">
                <a:moveTo>
                  <a:pt x="0" y="1"/>
                </a:moveTo>
                <a:lnTo>
                  <a:pt x="14744" y="1"/>
                </a:lnTo>
                <a:lnTo>
                  <a:pt x="14744" y="34059"/>
                </a:lnTo>
                <a:lnTo>
                  <a:pt x="0" y="34059"/>
                </a:lnTo>
                <a:close/>
              </a:path>
            </a:pathLst>
          </a:custGeom>
          <a:solidFill>
            <a:schemeClr val="accent1"/>
          </a:solidFill>
          <a:ln>
            <a:noFill/>
          </a:ln>
        </p:spPr>
        <p:txBody>
          <a:bodyPr anchorCtr="0" anchor="ctr" bIns="91425" lIns="457200"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lt1"/>
                </a:solidFill>
                <a:latin typeface="Roboto"/>
                <a:ea typeface="Roboto"/>
                <a:cs typeface="Roboto"/>
                <a:sym typeface="Roboto"/>
              </a:rPr>
              <a:t>2024</a:t>
            </a:r>
            <a:endParaRPr>
              <a:solidFill>
                <a:schemeClr val="lt1"/>
              </a:solidFill>
            </a:endParaRPr>
          </a:p>
        </p:txBody>
      </p:sp>
      <p:sp>
        <p:nvSpPr>
          <p:cNvPr id="583" name="Google Shape;583;p36"/>
          <p:cNvSpPr/>
          <p:nvPr/>
        </p:nvSpPr>
        <p:spPr>
          <a:xfrm>
            <a:off x="5837715" y="3358169"/>
            <a:ext cx="1958099" cy="471462"/>
          </a:xfrm>
          <a:custGeom>
            <a:rect b="b" l="l" r="r" t="t"/>
            <a:pathLst>
              <a:path extrusionOk="0" h="34059" w="14745">
                <a:moveTo>
                  <a:pt x="0" y="1"/>
                </a:moveTo>
                <a:lnTo>
                  <a:pt x="14744" y="1"/>
                </a:lnTo>
                <a:lnTo>
                  <a:pt x="14744" y="34059"/>
                </a:lnTo>
                <a:lnTo>
                  <a:pt x="0" y="34059"/>
                </a:lnTo>
                <a:close/>
              </a:path>
            </a:pathLst>
          </a:custGeom>
          <a:solidFill>
            <a:schemeClr val="accent3"/>
          </a:solidFill>
          <a:ln>
            <a:noFill/>
          </a:ln>
        </p:spPr>
        <p:txBody>
          <a:bodyPr anchorCtr="0" anchor="ctr" bIns="91425" lIns="457200"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lt1"/>
                </a:solidFill>
                <a:latin typeface="Roboto"/>
                <a:ea typeface="Roboto"/>
                <a:cs typeface="Roboto"/>
                <a:sym typeface="Roboto"/>
              </a:rPr>
              <a:t>2025/2026</a:t>
            </a:r>
            <a:endParaRPr>
              <a:solidFill>
                <a:schemeClr val="lt1"/>
              </a:solidFill>
            </a:endParaRPr>
          </a:p>
        </p:txBody>
      </p:sp>
      <p:sp>
        <p:nvSpPr>
          <p:cNvPr id="584" name="Google Shape;584;p36"/>
          <p:cNvSpPr/>
          <p:nvPr/>
        </p:nvSpPr>
        <p:spPr>
          <a:xfrm>
            <a:off x="5837715" y="3825509"/>
            <a:ext cx="1958099" cy="471462"/>
          </a:xfrm>
          <a:custGeom>
            <a:rect b="b" l="l" r="r" t="t"/>
            <a:pathLst>
              <a:path extrusionOk="0" h="34059" w="14745">
                <a:moveTo>
                  <a:pt x="0" y="1"/>
                </a:moveTo>
                <a:lnTo>
                  <a:pt x="14744" y="1"/>
                </a:lnTo>
                <a:lnTo>
                  <a:pt x="14744" y="34059"/>
                </a:lnTo>
                <a:lnTo>
                  <a:pt x="0" y="34059"/>
                </a:lnTo>
                <a:close/>
              </a:path>
            </a:pathLst>
          </a:custGeom>
          <a:solidFill>
            <a:schemeClr val="accent4"/>
          </a:solidFill>
          <a:ln>
            <a:noFill/>
          </a:ln>
        </p:spPr>
        <p:txBody>
          <a:bodyPr anchorCtr="0" anchor="ctr" bIns="91425" lIns="457200" spcFirstLastPara="1" rIns="91425" wrap="square" tIns="91425">
            <a:noAutofit/>
          </a:bodyPr>
          <a:lstStyle/>
          <a:p>
            <a:pPr indent="0" lvl="0" marL="0" rtl="0" algn="ctr">
              <a:spcBef>
                <a:spcPts val="0"/>
              </a:spcBef>
              <a:spcAft>
                <a:spcPts val="0"/>
              </a:spcAft>
              <a:buNone/>
            </a:pPr>
            <a:r>
              <a:rPr b="1" lang="en-GB">
                <a:solidFill>
                  <a:schemeClr val="lt1"/>
                </a:solidFill>
                <a:latin typeface="Roboto"/>
                <a:ea typeface="Roboto"/>
                <a:cs typeface="Roboto"/>
                <a:sym typeface="Roboto"/>
              </a:rPr>
              <a:t>2030</a:t>
            </a:r>
            <a:endParaRPr b="1">
              <a:solidFill>
                <a:schemeClr val="lt1"/>
              </a:solidFill>
              <a:latin typeface="Roboto"/>
              <a:ea typeface="Roboto"/>
              <a:cs typeface="Roboto"/>
              <a:sym typeface="Roboto"/>
            </a:endParaRPr>
          </a:p>
        </p:txBody>
      </p:sp>
      <p:grpSp>
        <p:nvGrpSpPr>
          <p:cNvPr id="585" name="Google Shape;585;p36"/>
          <p:cNvGrpSpPr/>
          <p:nvPr/>
        </p:nvGrpSpPr>
        <p:grpSpPr>
          <a:xfrm>
            <a:off x="1801195" y="3360568"/>
            <a:ext cx="4367620" cy="468313"/>
            <a:chOff x="890269" y="3360271"/>
            <a:chExt cx="5278728" cy="468313"/>
          </a:xfrm>
        </p:grpSpPr>
        <p:sp>
          <p:nvSpPr>
            <p:cNvPr id="586" name="Google Shape;586;p36"/>
            <p:cNvSpPr/>
            <p:nvPr/>
          </p:nvSpPr>
          <p:spPr>
            <a:xfrm>
              <a:off x="3372103" y="3360272"/>
              <a:ext cx="2796894" cy="468311"/>
            </a:xfrm>
            <a:custGeom>
              <a:rect b="b" l="l" r="r" t="t"/>
              <a:pathLst>
                <a:path extrusionOk="0" h="34059" w="138033">
                  <a:moveTo>
                    <a:pt x="1" y="1"/>
                  </a:moveTo>
                  <a:lnTo>
                    <a:pt x="138033" y="1"/>
                  </a:lnTo>
                  <a:lnTo>
                    <a:pt x="138033" y="34058"/>
                  </a:lnTo>
                  <a:lnTo>
                    <a:pt x="1" y="34058"/>
                  </a:lnTo>
                  <a:close/>
                </a:path>
              </a:pathLst>
            </a:custGeom>
            <a:solidFill>
              <a:schemeClr val="accent3"/>
            </a:solidFill>
            <a:ln>
              <a:noFill/>
            </a:ln>
          </p:spPr>
          <p:txBody>
            <a:bodyPr anchorCtr="0" anchor="ctr" bIns="91425" lIns="18287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200">
                <a:solidFill>
                  <a:schemeClr val="lt1"/>
                </a:solidFill>
              </a:endParaRPr>
            </a:p>
          </p:txBody>
        </p:sp>
        <p:sp>
          <p:nvSpPr>
            <p:cNvPr id="587" name="Google Shape;587;p36"/>
            <p:cNvSpPr/>
            <p:nvPr/>
          </p:nvSpPr>
          <p:spPr>
            <a:xfrm>
              <a:off x="890269" y="3360271"/>
              <a:ext cx="2563468" cy="468311"/>
            </a:xfrm>
            <a:custGeom>
              <a:rect b="b" l="l" r="r" t="t"/>
              <a:pathLst>
                <a:path extrusionOk="0" h="34059" w="186434">
                  <a:moveTo>
                    <a:pt x="186434" y="1"/>
                  </a:moveTo>
                  <a:lnTo>
                    <a:pt x="17046" y="1"/>
                  </a:lnTo>
                  <a:lnTo>
                    <a:pt x="1" y="17046"/>
                  </a:lnTo>
                  <a:lnTo>
                    <a:pt x="17046" y="34058"/>
                  </a:lnTo>
                  <a:lnTo>
                    <a:pt x="17046" y="34058"/>
                  </a:lnTo>
                  <a:lnTo>
                    <a:pt x="186434" y="34058"/>
                  </a:lnTo>
                  <a:close/>
                </a:path>
              </a:pathLst>
            </a:custGeom>
            <a:solidFill>
              <a:schemeClr val="accent3"/>
            </a:solidFill>
            <a:ln>
              <a:noFill/>
            </a:ln>
          </p:spPr>
          <p:txBody>
            <a:bodyPr anchorCtr="0" anchor="ctr" bIns="91425" lIns="41147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88" name="Google Shape;588;p36"/>
            <p:cNvSpPr/>
            <p:nvPr/>
          </p:nvSpPr>
          <p:spPr>
            <a:xfrm>
              <a:off x="959535" y="3419444"/>
              <a:ext cx="174763" cy="349979"/>
            </a:xfrm>
            <a:custGeom>
              <a:rect b="b" l="l" r="r" t="t"/>
              <a:pathLst>
                <a:path extrusionOk="0" h="25453" w="12710">
                  <a:moveTo>
                    <a:pt x="12709" y="1"/>
                  </a:moveTo>
                  <a:lnTo>
                    <a:pt x="0" y="12743"/>
                  </a:lnTo>
                  <a:lnTo>
                    <a:pt x="12709" y="2545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36"/>
          <p:cNvSpPr/>
          <p:nvPr/>
        </p:nvSpPr>
        <p:spPr>
          <a:xfrm>
            <a:off x="6204637" y="3509353"/>
            <a:ext cx="170170" cy="170184"/>
          </a:xfrm>
          <a:custGeom>
            <a:rect b="b" l="l" r="r" t="t"/>
            <a:pathLst>
              <a:path extrusionOk="0" h="12377" w="12376">
                <a:moveTo>
                  <a:pt x="6538" y="534"/>
                </a:moveTo>
                <a:lnTo>
                  <a:pt x="6538" y="2169"/>
                </a:lnTo>
                <a:lnTo>
                  <a:pt x="5838" y="2169"/>
                </a:lnTo>
                <a:lnTo>
                  <a:pt x="5838" y="534"/>
                </a:lnTo>
                <a:close/>
                <a:moveTo>
                  <a:pt x="2435" y="1935"/>
                </a:moveTo>
                <a:lnTo>
                  <a:pt x="3603" y="3103"/>
                </a:lnTo>
                <a:lnTo>
                  <a:pt x="3103" y="3603"/>
                </a:lnTo>
                <a:lnTo>
                  <a:pt x="1935" y="2436"/>
                </a:lnTo>
                <a:lnTo>
                  <a:pt x="2435" y="1935"/>
                </a:lnTo>
                <a:close/>
                <a:moveTo>
                  <a:pt x="9941" y="1935"/>
                </a:moveTo>
                <a:lnTo>
                  <a:pt x="10441" y="2436"/>
                </a:lnTo>
                <a:lnTo>
                  <a:pt x="9274" y="3603"/>
                </a:lnTo>
                <a:lnTo>
                  <a:pt x="8773" y="3103"/>
                </a:lnTo>
                <a:lnTo>
                  <a:pt x="9941" y="1935"/>
                </a:lnTo>
                <a:close/>
                <a:moveTo>
                  <a:pt x="2169" y="5838"/>
                </a:moveTo>
                <a:lnTo>
                  <a:pt x="2169" y="6539"/>
                </a:lnTo>
                <a:lnTo>
                  <a:pt x="534" y="6539"/>
                </a:lnTo>
                <a:lnTo>
                  <a:pt x="534" y="5838"/>
                </a:lnTo>
                <a:close/>
                <a:moveTo>
                  <a:pt x="11875" y="5838"/>
                </a:moveTo>
                <a:lnTo>
                  <a:pt x="11875" y="6539"/>
                </a:lnTo>
                <a:lnTo>
                  <a:pt x="10208" y="6539"/>
                </a:lnTo>
                <a:lnTo>
                  <a:pt x="10208" y="5838"/>
                </a:lnTo>
                <a:close/>
                <a:moveTo>
                  <a:pt x="8206" y="3870"/>
                </a:moveTo>
                <a:lnTo>
                  <a:pt x="8707" y="4370"/>
                </a:lnTo>
                <a:lnTo>
                  <a:pt x="6271" y="6772"/>
                </a:lnTo>
                <a:lnTo>
                  <a:pt x="4704" y="5271"/>
                </a:lnTo>
                <a:lnTo>
                  <a:pt x="5204" y="4737"/>
                </a:lnTo>
                <a:lnTo>
                  <a:pt x="6271" y="5771"/>
                </a:lnTo>
                <a:lnTo>
                  <a:pt x="8206" y="3870"/>
                </a:lnTo>
                <a:close/>
                <a:moveTo>
                  <a:pt x="3103" y="8774"/>
                </a:moveTo>
                <a:lnTo>
                  <a:pt x="3603" y="9274"/>
                </a:lnTo>
                <a:lnTo>
                  <a:pt x="2435" y="10441"/>
                </a:lnTo>
                <a:lnTo>
                  <a:pt x="1935" y="9941"/>
                </a:lnTo>
                <a:lnTo>
                  <a:pt x="3103" y="8774"/>
                </a:lnTo>
                <a:close/>
                <a:moveTo>
                  <a:pt x="9274" y="8774"/>
                </a:moveTo>
                <a:lnTo>
                  <a:pt x="10441" y="9941"/>
                </a:lnTo>
                <a:lnTo>
                  <a:pt x="9941" y="10441"/>
                </a:lnTo>
                <a:lnTo>
                  <a:pt x="8773" y="9274"/>
                </a:lnTo>
                <a:lnTo>
                  <a:pt x="9274" y="8774"/>
                </a:lnTo>
                <a:close/>
                <a:moveTo>
                  <a:pt x="6538" y="10208"/>
                </a:moveTo>
                <a:lnTo>
                  <a:pt x="6538" y="11876"/>
                </a:lnTo>
                <a:lnTo>
                  <a:pt x="5838" y="11876"/>
                </a:lnTo>
                <a:lnTo>
                  <a:pt x="5838" y="10208"/>
                </a:lnTo>
                <a:close/>
                <a:moveTo>
                  <a:pt x="6205" y="1"/>
                </a:moveTo>
                <a:cubicBezTo>
                  <a:pt x="2769" y="1"/>
                  <a:pt x="0" y="2769"/>
                  <a:pt x="0" y="6205"/>
                </a:cubicBezTo>
                <a:cubicBezTo>
                  <a:pt x="0" y="9607"/>
                  <a:pt x="2769" y="12376"/>
                  <a:pt x="6205" y="12376"/>
                </a:cubicBezTo>
                <a:cubicBezTo>
                  <a:pt x="9607" y="12376"/>
                  <a:pt x="12376" y="9607"/>
                  <a:pt x="12376" y="6205"/>
                </a:cubicBezTo>
                <a:cubicBezTo>
                  <a:pt x="12376" y="2769"/>
                  <a:pt x="9607"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36"/>
          <p:cNvGrpSpPr/>
          <p:nvPr/>
        </p:nvGrpSpPr>
        <p:grpSpPr>
          <a:xfrm>
            <a:off x="1472203" y="3828616"/>
            <a:ext cx="4696605" cy="468299"/>
            <a:chOff x="1582021" y="3828626"/>
            <a:chExt cx="4586976" cy="468299"/>
          </a:xfrm>
        </p:grpSpPr>
        <p:sp>
          <p:nvSpPr>
            <p:cNvPr id="591" name="Google Shape;591;p36"/>
            <p:cNvSpPr/>
            <p:nvPr/>
          </p:nvSpPr>
          <p:spPr>
            <a:xfrm>
              <a:off x="1582021" y="3828626"/>
              <a:ext cx="2563468" cy="468297"/>
            </a:xfrm>
            <a:custGeom>
              <a:rect b="b" l="l" r="r" t="t"/>
              <a:pathLst>
                <a:path extrusionOk="0" h="34058" w="186434">
                  <a:moveTo>
                    <a:pt x="186433" y="34058"/>
                  </a:moveTo>
                  <a:lnTo>
                    <a:pt x="17046" y="34058"/>
                  </a:lnTo>
                  <a:lnTo>
                    <a:pt x="17046" y="34058"/>
                  </a:lnTo>
                  <a:lnTo>
                    <a:pt x="0" y="17012"/>
                  </a:lnTo>
                  <a:lnTo>
                    <a:pt x="17046" y="0"/>
                  </a:lnTo>
                  <a:lnTo>
                    <a:pt x="17046" y="0"/>
                  </a:lnTo>
                  <a:lnTo>
                    <a:pt x="186433" y="0"/>
                  </a:lnTo>
                  <a:close/>
                </a:path>
              </a:pathLst>
            </a:custGeom>
            <a:solidFill>
              <a:schemeClr val="accent4"/>
            </a:solidFill>
            <a:ln>
              <a:noFill/>
            </a:ln>
          </p:spPr>
          <p:txBody>
            <a:bodyPr anchorCtr="0" anchor="ctr" bIns="91425" lIns="41147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92" name="Google Shape;592;p36"/>
            <p:cNvSpPr/>
            <p:nvPr/>
          </p:nvSpPr>
          <p:spPr>
            <a:xfrm>
              <a:off x="3372103" y="3828628"/>
              <a:ext cx="2796894" cy="468297"/>
            </a:xfrm>
            <a:custGeom>
              <a:rect b="b" l="l" r="r" t="t"/>
              <a:pathLst>
                <a:path extrusionOk="0" h="34058" w="138033">
                  <a:moveTo>
                    <a:pt x="1" y="0"/>
                  </a:moveTo>
                  <a:lnTo>
                    <a:pt x="138033" y="0"/>
                  </a:lnTo>
                  <a:lnTo>
                    <a:pt x="138033" y="34058"/>
                  </a:lnTo>
                  <a:lnTo>
                    <a:pt x="1" y="34058"/>
                  </a:lnTo>
                  <a:close/>
                </a:path>
              </a:pathLst>
            </a:custGeom>
            <a:solidFill>
              <a:schemeClr val="accent4"/>
            </a:solidFill>
            <a:ln>
              <a:noFill/>
            </a:ln>
          </p:spPr>
          <p:txBody>
            <a:bodyPr anchorCtr="0" anchor="ctr" bIns="91425" lIns="18287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200">
                <a:solidFill>
                  <a:schemeClr val="lt1"/>
                </a:solidFill>
              </a:endParaRPr>
            </a:p>
          </p:txBody>
        </p:sp>
        <p:sp>
          <p:nvSpPr>
            <p:cNvPr id="593" name="Google Shape;593;p36"/>
            <p:cNvSpPr/>
            <p:nvPr/>
          </p:nvSpPr>
          <p:spPr>
            <a:xfrm>
              <a:off x="1641648" y="3887800"/>
              <a:ext cx="174763" cy="349965"/>
            </a:xfrm>
            <a:custGeom>
              <a:rect b="b" l="l" r="r" t="t"/>
              <a:pathLst>
                <a:path extrusionOk="0" h="25452" w="12710">
                  <a:moveTo>
                    <a:pt x="12710" y="0"/>
                  </a:moveTo>
                  <a:lnTo>
                    <a:pt x="1" y="12709"/>
                  </a:lnTo>
                  <a:lnTo>
                    <a:pt x="12710" y="2545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 name="Google Shape;594;p36"/>
          <p:cNvGrpSpPr/>
          <p:nvPr/>
        </p:nvGrpSpPr>
        <p:grpSpPr>
          <a:xfrm>
            <a:off x="1801459" y="2891927"/>
            <a:ext cx="4367485" cy="468313"/>
            <a:chOff x="1320546" y="2891915"/>
            <a:chExt cx="4848451" cy="468313"/>
          </a:xfrm>
        </p:grpSpPr>
        <p:sp>
          <p:nvSpPr>
            <p:cNvPr id="595" name="Google Shape;595;p36"/>
            <p:cNvSpPr/>
            <p:nvPr/>
          </p:nvSpPr>
          <p:spPr>
            <a:xfrm>
              <a:off x="1320546" y="2891915"/>
              <a:ext cx="2563468" cy="468311"/>
            </a:xfrm>
            <a:custGeom>
              <a:rect b="b" l="l" r="r" t="t"/>
              <a:pathLst>
                <a:path extrusionOk="0" h="34059" w="186434">
                  <a:moveTo>
                    <a:pt x="186434" y="34059"/>
                  </a:moveTo>
                  <a:lnTo>
                    <a:pt x="17013" y="34059"/>
                  </a:lnTo>
                  <a:lnTo>
                    <a:pt x="1" y="17046"/>
                  </a:lnTo>
                  <a:lnTo>
                    <a:pt x="17013" y="1"/>
                  </a:lnTo>
                  <a:lnTo>
                    <a:pt x="186434" y="1"/>
                  </a:lnTo>
                  <a:close/>
                </a:path>
              </a:pathLst>
            </a:custGeom>
            <a:solidFill>
              <a:schemeClr val="accent1"/>
            </a:solidFill>
            <a:ln>
              <a:noFill/>
            </a:ln>
          </p:spPr>
          <p:txBody>
            <a:bodyPr anchorCtr="0" anchor="ctr" bIns="91425" lIns="41147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96" name="Google Shape;596;p36"/>
            <p:cNvSpPr/>
            <p:nvPr/>
          </p:nvSpPr>
          <p:spPr>
            <a:xfrm>
              <a:off x="3372103" y="2891917"/>
              <a:ext cx="2796894" cy="468311"/>
            </a:xfrm>
            <a:custGeom>
              <a:rect b="b" l="l" r="r" t="t"/>
              <a:pathLst>
                <a:path extrusionOk="0" h="34059" w="138033">
                  <a:moveTo>
                    <a:pt x="1" y="1"/>
                  </a:moveTo>
                  <a:lnTo>
                    <a:pt x="138033" y="1"/>
                  </a:lnTo>
                  <a:lnTo>
                    <a:pt x="138033" y="34059"/>
                  </a:lnTo>
                  <a:lnTo>
                    <a:pt x="1" y="34059"/>
                  </a:lnTo>
                  <a:close/>
                </a:path>
              </a:pathLst>
            </a:custGeom>
            <a:solidFill>
              <a:schemeClr val="accent1"/>
            </a:solidFill>
            <a:ln>
              <a:noFill/>
            </a:ln>
          </p:spPr>
          <p:txBody>
            <a:bodyPr anchorCtr="0" anchor="ctr" bIns="91425" lIns="18287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200">
                <a:solidFill>
                  <a:schemeClr val="lt1"/>
                </a:solidFill>
              </a:endParaRPr>
            </a:p>
          </p:txBody>
        </p:sp>
        <p:sp>
          <p:nvSpPr>
            <p:cNvPr id="597" name="Google Shape;597;p36"/>
            <p:cNvSpPr/>
            <p:nvPr/>
          </p:nvSpPr>
          <p:spPr>
            <a:xfrm>
              <a:off x="1379719" y="2951088"/>
              <a:ext cx="174763" cy="349979"/>
            </a:xfrm>
            <a:custGeom>
              <a:rect b="b" l="l" r="r" t="t"/>
              <a:pathLst>
                <a:path extrusionOk="0" h="25453" w="12710">
                  <a:moveTo>
                    <a:pt x="12710" y="1"/>
                  </a:moveTo>
                  <a:lnTo>
                    <a:pt x="1" y="12743"/>
                  </a:lnTo>
                  <a:lnTo>
                    <a:pt x="12710" y="2545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36"/>
          <p:cNvGrpSpPr/>
          <p:nvPr/>
        </p:nvGrpSpPr>
        <p:grpSpPr>
          <a:xfrm>
            <a:off x="1472814" y="2423573"/>
            <a:ext cx="4696543" cy="468300"/>
            <a:chOff x="1075133" y="2423573"/>
            <a:chExt cx="5093864" cy="468300"/>
          </a:xfrm>
        </p:grpSpPr>
        <p:sp>
          <p:nvSpPr>
            <p:cNvPr id="599" name="Google Shape;599;p36"/>
            <p:cNvSpPr/>
            <p:nvPr/>
          </p:nvSpPr>
          <p:spPr>
            <a:xfrm>
              <a:off x="1075133" y="2423573"/>
              <a:ext cx="2563468" cy="468298"/>
            </a:xfrm>
            <a:custGeom>
              <a:rect b="b" l="l" r="r" t="t"/>
              <a:pathLst>
                <a:path extrusionOk="0" h="34058" w="186434">
                  <a:moveTo>
                    <a:pt x="186434" y="0"/>
                  </a:moveTo>
                  <a:lnTo>
                    <a:pt x="17046" y="0"/>
                  </a:lnTo>
                  <a:lnTo>
                    <a:pt x="1" y="17046"/>
                  </a:lnTo>
                  <a:lnTo>
                    <a:pt x="17046" y="34058"/>
                  </a:lnTo>
                  <a:lnTo>
                    <a:pt x="186434" y="34058"/>
                  </a:lnTo>
                  <a:close/>
                </a:path>
              </a:pathLst>
            </a:custGeom>
            <a:solidFill>
              <a:schemeClr val="accent2"/>
            </a:solidFill>
            <a:ln>
              <a:noFill/>
            </a:ln>
          </p:spPr>
          <p:txBody>
            <a:bodyPr anchorCtr="0" anchor="ctr" bIns="91425" lIns="411475" spcFirstLastPara="1" rIns="91425" wrap="square" tIns="91425">
              <a:noAutofit/>
            </a:bodyPr>
            <a:lstStyle/>
            <a:p>
              <a:pPr indent="0" lvl="0" marL="0" rtl="0" algn="l">
                <a:spcBef>
                  <a:spcPts val="0"/>
                </a:spcBef>
                <a:spcAft>
                  <a:spcPts val="0"/>
                </a:spcAft>
                <a:buNone/>
              </a:pPr>
              <a:r>
                <a:t/>
              </a:r>
              <a:endParaRPr>
                <a:solidFill>
                  <a:schemeClr val="lt1"/>
                </a:solidFill>
                <a:latin typeface="Roboto"/>
                <a:ea typeface="Roboto"/>
                <a:cs typeface="Roboto"/>
                <a:sym typeface="Roboto"/>
              </a:endParaRPr>
            </a:p>
          </p:txBody>
        </p:sp>
        <p:sp>
          <p:nvSpPr>
            <p:cNvPr id="600" name="Google Shape;600;p36"/>
            <p:cNvSpPr/>
            <p:nvPr/>
          </p:nvSpPr>
          <p:spPr>
            <a:xfrm>
              <a:off x="3372103" y="2423575"/>
              <a:ext cx="2796894" cy="468297"/>
            </a:xfrm>
            <a:custGeom>
              <a:rect b="b" l="l" r="r" t="t"/>
              <a:pathLst>
                <a:path extrusionOk="0" h="34058" w="138033">
                  <a:moveTo>
                    <a:pt x="1" y="0"/>
                  </a:moveTo>
                  <a:lnTo>
                    <a:pt x="138033" y="0"/>
                  </a:lnTo>
                  <a:lnTo>
                    <a:pt x="138033" y="34058"/>
                  </a:lnTo>
                  <a:lnTo>
                    <a:pt x="1" y="34058"/>
                  </a:lnTo>
                  <a:close/>
                </a:path>
              </a:pathLst>
            </a:custGeom>
            <a:solidFill>
              <a:schemeClr val="accent2"/>
            </a:solidFill>
            <a:ln>
              <a:noFill/>
            </a:ln>
          </p:spPr>
          <p:txBody>
            <a:bodyPr anchorCtr="0" anchor="ctr" bIns="91425" lIns="18287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200">
                <a:solidFill>
                  <a:schemeClr val="lt1"/>
                </a:solidFill>
              </a:endParaRPr>
            </a:p>
          </p:txBody>
        </p:sp>
        <p:sp>
          <p:nvSpPr>
            <p:cNvPr id="601" name="Google Shape;601;p36"/>
            <p:cNvSpPr/>
            <p:nvPr/>
          </p:nvSpPr>
          <p:spPr>
            <a:xfrm>
              <a:off x="1134307" y="2483200"/>
              <a:ext cx="175230" cy="349511"/>
            </a:xfrm>
            <a:custGeom>
              <a:rect b="b" l="l" r="r" t="t"/>
              <a:pathLst>
                <a:path extrusionOk="0" h="25419" w="12744">
                  <a:moveTo>
                    <a:pt x="12743" y="1"/>
                  </a:moveTo>
                  <a:lnTo>
                    <a:pt x="1" y="12710"/>
                  </a:lnTo>
                  <a:lnTo>
                    <a:pt x="12743" y="2541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2" name="Google Shape;602;p36"/>
          <p:cNvSpPr/>
          <p:nvPr/>
        </p:nvSpPr>
        <p:spPr>
          <a:xfrm rot="8100000">
            <a:off x="6177535" y="1786946"/>
            <a:ext cx="1278732" cy="1278732"/>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6"/>
          <p:cNvSpPr/>
          <p:nvPr/>
        </p:nvSpPr>
        <p:spPr>
          <a:xfrm>
            <a:off x="5687928" y="1492820"/>
            <a:ext cx="2257954" cy="2991939"/>
          </a:xfrm>
          <a:custGeom>
            <a:rect b="b" l="l" r="r" t="t"/>
            <a:pathLst>
              <a:path extrusionOk="0" h="217556" w="164185">
                <a:moveTo>
                  <a:pt x="164184" y="67682"/>
                </a:moveTo>
                <a:lnTo>
                  <a:pt x="164184" y="217556"/>
                </a:lnTo>
                <a:lnTo>
                  <a:pt x="0" y="217556"/>
                </a:lnTo>
                <a:lnTo>
                  <a:pt x="0" y="67682"/>
                </a:lnTo>
                <a:lnTo>
                  <a:pt x="82159" y="0"/>
                </a:lnTo>
                <a:close/>
                <a:moveTo>
                  <a:pt x="149441" y="74754"/>
                </a:moveTo>
                <a:lnTo>
                  <a:pt x="82159" y="20382"/>
                </a:lnTo>
                <a:lnTo>
                  <a:pt x="14744" y="74754"/>
                </a:lnTo>
                <a:lnTo>
                  <a:pt x="14744" y="203913"/>
                </a:lnTo>
                <a:lnTo>
                  <a:pt x="149441" y="2039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6"/>
          <p:cNvSpPr/>
          <p:nvPr/>
        </p:nvSpPr>
        <p:spPr>
          <a:xfrm>
            <a:off x="5380145" y="1213925"/>
            <a:ext cx="2873585" cy="1209725"/>
          </a:xfrm>
          <a:custGeom>
            <a:rect b="b" l="l" r="r" t="t"/>
            <a:pathLst>
              <a:path extrusionOk="0" h="87964" w="208950">
                <a:moveTo>
                  <a:pt x="1" y="87963"/>
                </a:moveTo>
                <a:lnTo>
                  <a:pt x="22383" y="87963"/>
                </a:lnTo>
                <a:lnTo>
                  <a:pt x="104542" y="20281"/>
                </a:lnTo>
                <a:lnTo>
                  <a:pt x="186567" y="87963"/>
                </a:lnTo>
                <a:lnTo>
                  <a:pt x="208950" y="87963"/>
                </a:lnTo>
                <a:lnTo>
                  <a:pt x="104542" y="0"/>
                </a:lnTo>
                <a:lnTo>
                  <a:pt x="64013" y="34091"/>
                </a:lnTo>
                <a:lnTo>
                  <a:pt x="64013" y="8940"/>
                </a:lnTo>
                <a:lnTo>
                  <a:pt x="39496" y="8940"/>
                </a:lnTo>
                <a:lnTo>
                  <a:pt x="39496" y="547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6"/>
          <p:cNvSpPr txBox="1"/>
          <p:nvPr>
            <p:ph type="title"/>
          </p:nvPr>
        </p:nvSpPr>
        <p:spPr>
          <a:xfrm>
            <a:off x="2857489" y="536650"/>
            <a:ext cx="34290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Impact and Timeline</a:t>
            </a:r>
            <a:endParaRPr/>
          </a:p>
        </p:txBody>
      </p:sp>
      <p:sp>
        <p:nvSpPr>
          <p:cNvPr id="606" name="Google Shape;606;p36"/>
          <p:cNvSpPr txBox="1"/>
          <p:nvPr/>
        </p:nvSpPr>
        <p:spPr>
          <a:xfrm>
            <a:off x="1319425" y="2458775"/>
            <a:ext cx="4171800" cy="40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200">
                <a:solidFill>
                  <a:schemeClr val="lt1"/>
                </a:solidFill>
                <a:latin typeface="Roboto"/>
                <a:ea typeface="Roboto"/>
                <a:cs typeface="Roboto"/>
                <a:sym typeface="Roboto"/>
              </a:rPr>
              <a:t>Report for Action Presented, Federal funding obtained</a:t>
            </a:r>
            <a:endParaRPr sz="1200">
              <a:solidFill>
                <a:schemeClr val="lt1"/>
              </a:solidFill>
              <a:latin typeface="Roboto"/>
              <a:ea typeface="Roboto"/>
              <a:cs typeface="Roboto"/>
              <a:sym typeface="Roboto"/>
            </a:endParaRPr>
          </a:p>
        </p:txBody>
      </p:sp>
      <p:sp>
        <p:nvSpPr>
          <p:cNvPr id="607" name="Google Shape;607;p36"/>
          <p:cNvSpPr txBox="1"/>
          <p:nvPr/>
        </p:nvSpPr>
        <p:spPr>
          <a:xfrm>
            <a:off x="1717850" y="2924950"/>
            <a:ext cx="3773400" cy="406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GB" sz="1200">
                <a:solidFill>
                  <a:schemeClr val="lt1"/>
                </a:solidFill>
                <a:latin typeface="Roboto"/>
                <a:ea typeface="Roboto"/>
                <a:cs typeface="Roboto"/>
                <a:sym typeface="Roboto"/>
              </a:rPr>
              <a:t>Multi-level stakeholder </a:t>
            </a:r>
            <a:r>
              <a:rPr lang="en-GB" sz="1200">
                <a:solidFill>
                  <a:schemeClr val="lt1"/>
                </a:solidFill>
                <a:latin typeface="Roboto"/>
                <a:ea typeface="Roboto"/>
                <a:cs typeface="Roboto"/>
                <a:sym typeface="Roboto"/>
              </a:rPr>
              <a:t>engagement</a:t>
            </a:r>
            <a:r>
              <a:rPr lang="en-GB" sz="1200">
                <a:solidFill>
                  <a:schemeClr val="lt1"/>
                </a:solidFill>
                <a:latin typeface="Roboto"/>
                <a:ea typeface="Roboto"/>
                <a:cs typeface="Roboto"/>
                <a:sym typeface="Roboto"/>
              </a:rPr>
              <a:t>/consultation</a:t>
            </a:r>
            <a:endParaRPr sz="1200">
              <a:solidFill>
                <a:schemeClr val="lt1"/>
              </a:solidFill>
              <a:latin typeface="Roboto"/>
              <a:ea typeface="Roboto"/>
              <a:cs typeface="Roboto"/>
              <a:sym typeface="Roboto"/>
            </a:endParaRPr>
          </a:p>
        </p:txBody>
      </p:sp>
      <p:sp>
        <p:nvSpPr>
          <p:cNvPr id="608" name="Google Shape;608;p36"/>
          <p:cNvSpPr txBox="1"/>
          <p:nvPr/>
        </p:nvSpPr>
        <p:spPr>
          <a:xfrm>
            <a:off x="1936875" y="3391125"/>
            <a:ext cx="3554100" cy="40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GB" sz="1200">
                <a:solidFill>
                  <a:schemeClr val="lt1"/>
                </a:solidFill>
                <a:latin typeface="Roboto"/>
                <a:ea typeface="Roboto"/>
                <a:cs typeface="Roboto"/>
                <a:sym typeface="Roboto"/>
              </a:rPr>
              <a:t>Next Federal, Provincial and Municipal Elections </a:t>
            </a:r>
            <a:endParaRPr sz="1200">
              <a:solidFill>
                <a:schemeClr val="lt1"/>
              </a:solidFill>
              <a:latin typeface="Roboto"/>
              <a:ea typeface="Roboto"/>
              <a:cs typeface="Roboto"/>
              <a:sym typeface="Roboto"/>
            </a:endParaRPr>
          </a:p>
        </p:txBody>
      </p:sp>
      <p:sp>
        <p:nvSpPr>
          <p:cNvPr id="609" name="Google Shape;609;p36"/>
          <p:cNvSpPr txBox="1"/>
          <p:nvPr/>
        </p:nvSpPr>
        <p:spPr>
          <a:xfrm>
            <a:off x="1550150" y="3857300"/>
            <a:ext cx="3941100" cy="40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r>
              <a:rPr lang="en-GB" sz="1200">
                <a:solidFill>
                  <a:schemeClr val="lt1"/>
                </a:solidFill>
                <a:latin typeface="Roboto"/>
                <a:ea typeface="Roboto"/>
                <a:cs typeface="Roboto"/>
                <a:sym typeface="Roboto"/>
              </a:rPr>
              <a:t>HousingTO Target: 65,000 new rent-controlled homes</a:t>
            </a:r>
            <a:endParaRPr sz="1200">
              <a:solidFill>
                <a:schemeClr val="lt1"/>
              </a:solidFill>
              <a:latin typeface="Roboto"/>
              <a:ea typeface="Roboto"/>
              <a:cs typeface="Roboto"/>
              <a:sym typeface="Roboto"/>
            </a:endParaRPr>
          </a:p>
        </p:txBody>
      </p:sp>
      <p:sp>
        <p:nvSpPr>
          <p:cNvPr id="610" name="Google Shape;610;p36"/>
          <p:cNvSpPr/>
          <p:nvPr/>
        </p:nvSpPr>
        <p:spPr>
          <a:xfrm>
            <a:off x="6201212" y="2572165"/>
            <a:ext cx="170170" cy="170184"/>
          </a:xfrm>
          <a:custGeom>
            <a:rect b="b" l="l" r="r" t="t"/>
            <a:pathLst>
              <a:path extrusionOk="0" h="12377" w="12376">
                <a:moveTo>
                  <a:pt x="6538" y="534"/>
                </a:moveTo>
                <a:lnTo>
                  <a:pt x="6538" y="2169"/>
                </a:lnTo>
                <a:lnTo>
                  <a:pt x="5838" y="2169"/>
                </a:lnTo>
                <a:lnTo>
                  <a:pt x="5838" y="534"/>
                </a:lnTo>
                <a:close/>
                <a:moveTo>
                  <a:pt x="2435" y="1935"/>
                </a:moveTo>
                <a:lnTo>
                  <a:pt x="3603" y="3103"/>
                </a:lnTo>
                <a:lnTo>
                  <a:pt x="3103" y="3603"/>
                </a:lnTo>
                <a:lnTo>
                  <a:pt x="1935" y="2436"/>
                </a:lnTo>
                <a:lnTo>
                  <a:pt x="2435" y="1935"/>
                </a:lnTo>
                <a:close/>
                <a:moveTo>
                  <a:pt x="9941" y="1935"/>
                </a:moveTo>
                <a:lnTo>
                  <a:pt x="10441" y="2436"/>
                </a:lnTo>
                <a:lnTo>
                  <a:pt x="9274" y="3603"/>
                </a:lnTo>
                <a:lnTo>
                  <a:pt x="8773" y="3103"/>
                </a:lnTo>
                <a:lnTo>
                  <a:pt x="9941" y="1935"/>
                </a:lnTo>
                <a:close/>
                <a:moveTo>
                  <a:pt x="2169" y="5838"/>
                </a:moveTo>
                <a:lnTo>
                  <a:pt x="2169" y="6539"/>
                </a:lnTo>
                <a:lnTo>
                  <a:pt x="534" y="6539"/>
                </a:lnTo>
                <a:lnTo>
                  <a:pt x="534" y="5838"/>
                </a:lnTo>
                <a:close/>
                <a:moveTo>
                  <a:pt x="11875" y="5838"/>
                </a:moveTo>
                <a:lnTo>
                  <a:pt x="11875" y="6539"/>
                </a:lnTo>
                <a:lnTo>
                  <a:pt x="10208" y="6539"/>
                </a:lnTo>
                <a:lnTo>
                  <a:pt x="10208" y="5838"/>
                </a:lnTo>
                <a:close/>
                <a:moveTo>
                  <a:pt x="8206" y="3870"/>
                </a:moveTo>
                <a:lnTo>
                  <a:pt x="8707" y="4370"/>
                </a:lnTo>
                <a:lnTo>
                  <a:pt x="6271" y="6772"/>
                </a:lnTo>
                <a:lnTo>
                  <a:pt x="4704" y="5271"/>
                </a:lnTo>
                <a:lnTo>
                  <a:pt x="5204" y="4737"/>
                </a:lnTo>
                <a:lnTo>
                  <a:pt x="6271" y="5771"/>
                </a:lnTo>
                <a:lnTo>
                  <a:pt x="8206" y="3870"/>
                </a:lnTo>
                <a:close/>
                <a:moveTo>
                  <a:pt x="3103" y="8774"/>
                </a:moveTo>
                <a:lnTo>
                  <a:pt x="3603" y="9274"/>
                </a:lnTo>
                <a:lnTo>
                  <a:pt x="2435" y="10441"/>
                </a:lnTo>
                <a:lnTo>
                  <a:pt x="1935" y="9941"/>
                </a:lnTo>
                <a:lnTo>
                  <a:pt x="3103" y="8774"/>
                </a:lnTo>
                <a:close/>
                <a:moveTo>
                  <a:pt x="9274" y="8774"/>
                </a:moveTo>
                <a:lnTo>
                  <a:pt x="10441" y="9941"/>
                </a:lnTo>
                <a:lnTo>
                  <a:pt x="9941" y="10441"/>
                </a:lnTo>
                <a:lnTo>
                  <a:pt x="8773" y="9274"/>
                </a:lnTo>
                <a:lnTo>
                  <a:pt x="9274" y="8774"/>
                </a:lnTo>
                <a:close/>
                <a:moveTo>
                  <a:pt x="6538" y="10208"/>
                </a:moveTo>
                <a:lnTo>
                  <a:pt x="6538" y="11876"/>
                </a:lnTo>
                <a:lnTo>
                  <a:pt x="5838" y="11876"/>
                </a:lnTo>
                <a:lnTo>
                  <a:pt x="5838" y="10208"/>
                </a:lnTo>
                <a:close/>
                <a:moveTo>
                  <a:pt x="6205" y="1"/>
                </a:moveTo>
                <a:cubicBezTo>
                  <a:pt x="2769" y="1"/>
                  <a:pt x="0" y="2769"/>
                  <a:pt x="0" y="6205"/>
                </a:cubicBezTo>
                <a:cubicBezTo>
                  <a:pt x="0" y="9607"/>
                  <a:pt x="2769" y="12376"/>
                  <a:pt x="6205" y="12376"/>
                </a:cubicBezTo>
                <a:cubicBezTo>
                  <a:pt x="9607" y="12376"/>
                  <a:pt x="12376" y="9607"/>
                  <a:pt x="12376" y="6205"/>
                </a:cubicBezTo>
                <a:cubicBezTo>
                  <a:pt x="12376" y="2769"/>
                  <a:pt x="9607"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6"/>
          <p:cNvSpPr/>
          <p:nvPr/>
        </p:nvSpPr>
        <p:spPr>
          <a:xfrm>
            <a:off x="6201212" y="3041515"/>
            <a:ext cx="170170" cy="170184"/>
          </a:xfrm>
          <a:custGeom>
            <a:rect b="b" l="l" r="r" t="t"/>
            <a:pathLst>
              <a:path extrusionOk="0" h="12377" w="12376">
                <a:moveTo>
                  <a:pt x="6538" y="534"/>
                </a:moveTo>
                <a:lnTo>
                  <a:pt x="6538" y="2169"/>
                </a:lnTo>
                <a:lnTo>
                  <a:pt x="5838" y="2169"/>
                </a:lnTo>
                <a:lnTo>
                  <a:pt x="5838" y="534"/>
                </a:lnTo>
                <a:close/>
                <a:moveTo>
                  <a:pt x="2435" y="1935"/>
                </a:moveTo>
                <a:lnTo>
                  <a:pt x="3603" y="3103"/>
                </a:lnTo>
                <a:lnTo>
                  <a:pt x="3103" y="3603"/>
                </a:lnTo>
                <a:lnTo>
                  <a:pt x="1935" y="2436"/>
                </a:lnTo>
                <a:lnTo>
                  <a:pt x="2435" y="1935"/>
                </a:lnTo>
                <a:close/>
                <a:moveTo>
                  <a:pt x="9941" y="1935"/>
                </a:moveTo>
                <a:lnTo>
                  <a:pt x="10441" y="2436"/>
                </a:lnTo>
                <a:lnTo>
                  <a:pt x="9274" y="3603"/>
                </a:lnTo>
                <a:lnTo>
                  <a:pt x="8773" y="3103"/>
                </a:lnTo>
                <a:lnTo>
                  <a:pt x="9941" y="1935"/>
                </a:lnTo>
                <a:close/>
                <a:moveTo>
                  <a:pt x="2169" y="5838"/>
                </a:moveTo>
                <a:lnTo>
                  <a:pt x="2169" y="6539"/>
                </a:lnTo>
                <a:lnTo>
                  <a:pt x="534" y="6539"/>
                </a:lnTo>
                <a:lnTo>
                  <a:pt x="534" y="5838"/>
                </a:lnTo>
                <a:close/>
                <a:moveTo>
                  <a:pt x="11875" y="5838"/>
                </a:moveTo>
                <a:lnTo>
                  <a:pt x="11875" y="6539"/>
                </a:lnTo>
                <a:lnTo>
                  <a:pt x="10208" y="6539"/>
                </a:lnTo>
                <a:lnTo>
                  <a:pt x="10208" y="5838"/>
                </a:lnTo>
                <a:close/>
                <a:moveTo>
                  <a:pt x="8206" y="3870"/>
                </a:moveTo>
                <a:lnTo>
                  <a:pt x="8707" y="4370"/>
                </a:lnTo>
                <a:lnTo>
                  <a:pt x="6271" y="6772"/>
                </a:lnTo>
                <a:lnTo>
                  <a:pt x="4704" y="5271"/>
                </a:lnTo>
                <a:lnTo>
                  <a:pt x="5204" y="4737"/>
                </a:lnTo>
                <a:lnTo>
                  <a:pt x="6271" y="5771"/>
                </a:lnTo>
                <a:lnTo>
                  <a:pt x="8206" y="3870"/>
                </a:lnTo>
                <a:close/>
                <a:moveTo>
                  <a:pt x="3103" y="8774"/>
                </a:moveTo>
                <a:lnTo>
                  <a:pt x="3603" y="9274"/>
                </a:lnTo>
                <a:lnTo>
                  <a:pt x="2435" y="10441"/>
                </a:lnTo>
                <a:lnTo>
                  <a:pt x="1935" y="9941"/>
                </a:lnTo>
                <a:lnTo>
                  <a:pt x="3103" y="8774"/>
                </a:lnTo>
                <a:close/>
                <a:moveTo>
                  <a:pt x="9274" y="8774"/>
                </a:moveTo>
                <a:lnTo>
                  <a:pt x="10441" y="9941"/>
                </a:lnTo>
                <a:lnTo>
                  <a:pt x="9941" y="10441"/>
                </a:lnTo>
                <a:lnTo>
                  <a:pt x="8773" y="9274"/>
                </a:lnTo>
                <a:lnTo>
                  <a:pt x="9274" y="8774"/>
                </a:lnTo>
                <a:close/>
                <a:moveTo>
                  <a:pt x="6538" y="10208"/>
                </a:moveTo>
                <a:lnTo>
                  <a:pt x="6538" y="11876"/>
                </a:lnTo>
                <a:lnTo>
                  <a:pt x="5838" y="11876"/>
                </a:lnTo>
                <a:lnTo>
                  <a:pt x="5838" y="10208"/>
                </a:lnTo>
                <a:close/>
                <a:moveTo>
                  <a:pt x="6205" y="1"/>
                </a:moveTo>
                <a:cubicBezTo>
                  <a:pt x="2769" y="1"/>
                  <a:pt x="0" y="2769"/>
                  <a:pt x="0" y="6205"/>
                </a:cubicBezTo>
                <a:cubicBezTo>
                  <a:pt x="0" y="9607"/>
                  <a:pt x="2769" y="12376"/>
                  <a:pt x="6205" y="12376"/>
                </a:cubicBezTo>
                <a:cubicBezTo>
                  <a:pt x="9607" y="12376"/>
                  <a:pt x="12376" y="9607"/>
                  <a:pt x="12376" y="6205"/>
                </a:cubicBezTo>
                <a:cubicBezTo>
                  <a:pt x="12376" y="2769"/>
                  <a:pt x="9607"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6"/>
          <p:cNvSpPr/>
          <p:nvPr/>
        </p:nvSpPr>
        <p:spPr>
          <a:xfrm>
            <a:off x="6201212" y="3976103"/>
            <a:ext cx="170170" cy="170184"/>
          </a:xfrm>
          <a:custGeom>
            <a:rect b="b" l="l" r="r" t="t"/>
            <a:pathLst>
              <a:path extrusionOk="0" h="12377" w="12376">
                <a:moveTo>
                  <a:pt x="6538" y="534"/>
                </a:moveTo>
                <a:lnTo>
                  <a:pt x="6538" y="2169"/>
                </a:lnTo>
                <a:lnTo>
                  <a:pt x="5838" y="2169"/>
                </a:lnTo>
                <a:lnTo>
                  <a:pt x="5838" y="534"/>
                </a:lnTo>
                <a:close/>
                <a:moveTo>
                  <a:pt x="2435" y="1935"/>
                </a:moveTo>
                <a:lnTo>
                  <a:pt x="3603" y="3103"/>
                </a:lnTo>
                <a:lnTo>
                  <a:pt x="3103" y="3603"/>
                </a:lnTo>
                <a:lnTo>
                  <a:pt x="1935" y="2436"/>
                </a:lnTo>
                <a:lnTo>
                  <a:pt x="2435" y="1935"/>
                </a:lnTo>
                <a:close/>
                <a:moveTo>
                  <a:pt x="9941" y="1935"/>
                </a:moveTo>
                <a:lnTo>
                  <a:pt x="10441" y="2436"/>
                </a:lnTo>
                <a:lnTo>
                  <a:pt x="9274" y="3603"/>
                </a:lnTo>
                <a:lnTo>
                  <a:pt x="8773" y="3103"/>
                </a:lnTo>
                <a:lnTo>
                  <a:pt x="9941" y="1935"/>
                </a:lnTo>
                <a:close/>
                <a:moveTo>
                  <a:pt x="2169" y="5838"/>
                </a:moveTo>
                <a:lnTo>
                  <a:pt x="2169" y="6539"/>
                </a:lnTo>
                <a:lnTo>
                  <a:pt x="534" y="6539"/>
                </a:lnTo>
                <a:lnTo>
                  <a:pt x="534" y="5838"/>
                </a:lnTo>
                <a:close/>
                <a:moveTo>
                  <a:pt x="11875" y="5838"/>
                </a:moveTo>
                <a:lnTo>
                  <a:pt x="11875" y="6539"/>
                </a:lnTo>
                <a:lnTo>
                  <a:pt x="10208" y="6539"/>
                </a:lnTo>
                <a:lnTo>
                  <a:pt x="10208" y="5838"/>
                </a:lnTo>
                <a:close/>
                <a:moveTo>
                  <a:pt x="8206" y="3870"/>
                </a:moveTo>
                <a:lnTo>
                  <a:pt x="8707" y="4370"/>
                </a:lnTo>
                <a:lnTo>
                  <a:pt x="6271" y="6772"/>
                </a:lnTo>
                <a:lnTo>
                  <a:pt x="4704" y="5271"/>
                </a:lnTo>
                <a:lnTo>
                  <a:pt x="5204" y="4737"/>
                </a:lnTo>
                <a:lnTo>
                  <a:pt x="6271" y="5771"/>
                </a:lnTo>
                <a:lnTo>
                  <a:pt x="8206" y="3870"/>
                </a:lnTo>
                <a:close/>
                <a:moveTo>
                  <a:pt x="3103" y="8774"/>
                </a:moveTo>
                <a:lnTo>
                  <a:pt x="3603" y="9274"/>
                </a:lnTo>
                <a:lnTo>
                  <a:pt x="2435" y="10441"/>
                </a:lnTo>
                <a:lnTo>
                  <a:pt x="1935" y="9941"/>
                </a:lnTo>
                <a:lnTo>
                  <a:pt x="3103" y="8774"/>
                </a:lnTo>
                <a:close/>
                <a:moveTo>
                  <a:pt x="9274" y="8774"/>
                </a:moveTo>
                <a:lnTo>
                  <a:pt x="10441" y="9941"/>
                </a:lnTo>
                <a:lnTo>
                  <a:pt x="9941" y="10441"/>
                </a:lnTo>
                <a:lnTo>
                  <a:pt x="8773" y="9274"/>
                </a:lnTo>
                <a:lnTo>
                  <a:pt x="9274" y="8774"/>
                </a:lnTo>
                <a:close/>
                <a:moveTo>
                  <a:pt x="6538" y="10208"/>
                </a:moveTo>
                <a:lnTo>
                  <a:pt x="6538" y="11876"/>
                </a:lnTo>
                <a:lnTo>
                  <a:pt x="5838" y="11876"/>
                </a:lnTo>
                <a:lnTo>
                  <a:pt x="5838" y="10208"/>
                </a:lnTo>
                <a:close/>
                <a:moveTo>
                  <a:pt x="6205" y="1"/>
                </a:moveTo>
                <a:cubicBezTo>
                  <a:pt x="2769" y="1"/>
                  <a:pt x="0" y="2769"/>
                  <a:pt x="0" y="6205"/>
                </a:cubicBezTo>
                <a:cubicBezTo>
                  <a:pt x="0" y="9607"/>
                  <a:pt x="2769" y="12376"/>
                  <a:pt x="6205" y="12376"/>
                </a:cubicBezTo>
                <a:cubicBezTo>
                  <a:pt x="9607" y="12376"/>
                  <a:pt x="12376" y="9607"/>
                  <a:pt x="12376" y="6205"/>
                </a:cubicBezTo>
                <a:cubicBezTo>
                  <a:pt x="12376" y="2769"/>
                  <a:pt x="9607"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7"/>
          <p:cNvSpPr txBox="1"/>
          <p:nvPr>
            <p:ph type="title"/>
          </p:nvPr>
        </p:nvSpPr>
        <p:spPr>
          <a:xfrm>
            <a:off x="152408" y="304800"/>
            <a:ext cx="59151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Benefits</a:t>
            </a:r>
            <a:r>
              <a:rPr lang="en-GB"/>
              <a:t> of a Public Builder Initiative</a:t>
            </a:r>
            <a:endParaRPr/>
          </a:p>
        </p:txBody>
      </p:sp>
      <p:sp>
        <p:nvSpPr>
          <p:cNvPr id="618" name="Google Shape;618;p37"/>
          <p:cNvSpPr/>
          <p:nvPr/>
        </p:nvSpPr>
        <p:spPr>
          <a:xfrm>
            <a:off x="381300" y="1539809"/>
            <a:ext cx="1940400" cy="6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latin typeface="Roboto"/>
                <a:ea typeface="Roboto"/>
                <a:cs typeface="Roboto"/>
                <a:sym typeface="Roboto"/>
              </a:rPr>
              <a:t>High level of public control</a:t>
            </a:r>
            <a:endParaRPr b="1" sz="1200">
              <a:latin typeface="Roboto"/>
              <a:ea typeface="Roboto"/>
              <a:cs typeface="Roboto"/>
              <a:sym typeface="Roboto"/>
            </a:endParaRPr>
          </a:p>
          <a:p>
            <a:pPr indent="0" lvl="0" marL="0" rtl="0" algn="r">
              <a:spcBef>
                <a:spcPts val="0"/>
              </a:spcBef>
              <a:spcAft>
                <a:spcPts val="0"/>
              </a:spcAft>
              <a:buNone/>
            </a:pPr>
            <a:r>
              <a:t/>
            </a:r>
            <a:endParaRPr sz="1200">
              <a:latin typeface="Roboto"/>
              <a:ea typeface="Roboto"/>
              <a:cs typeface="Roboto"/>
              <a:sym typeface="Roboto"/>
            </a:endParaRPr>
          </a:p>
          <a:p>
            <a:pPr indent="0" lvl="0" marL="0" rtl="0" algn="r">
              <a:spcBef>
                <a:spcPts val="0"/>
              </a:spcBef>
              <a:spcAft>
                <a:spcPts val="0"/>
              </a:spcAft>
              <a:buNone/>
            </a:pPr>
            <a:r>
              <a:rPr lang="en-GB" sz="1200">
                <a:latin typeface="Roboto"/>
                <a:ea typeface="Roboto"/>
                <a:cs typeface="Roboto"/>
                <a:sym typeface="Roboto"/>
              </a:rPr>
              <a:t>Ownership agreements can carry stipulations, including the prioritization of tenancy for at-risk populations</a:t>
            </a:r>
            <a:r>
              <a:rPr lang="en-GB" sz="1200">
                <a:latin typeface="Roboto"/>
                <a:ea typeface="Roboto"/>
                <a:cs typeface="Roboto"/>
                <a:sym typeface="Roboto"/>
              </a:rPr>
              <a:t> </a:t>
            </a:r>
            <a:endParaRPr sz="1200">
              <a:latin typeface="Roboto"/>
              <a:ea typeface="Roboto"/>
              <a:cs typeface="Roboto"/>
              <a:sym typeface="Roboto"/>
            </a:endParaRPr>
          </a:p>
        </p:txBody>
      </p:sp>
      <p:sp>
        <p:nvSpPr>
          <p:cNvPr id="619" name="Google Shape;619;p37"/>
          <p:cNvSpPr/>
          <p:nvPr/>
        </p:nvSpPr>
        <p:spPr>
          <a:xfrm>
            <a:off x="381300" y="3490215"/>
            <a:ext cx="1940400" cy="6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latin typeface="Roboto"/>
                <a:ea typeface="Roboto"/>
                <a:cs typeface="Roboto"/>
                <a:sym typeface="Roboto"/>
              </a:rPr>
              <a:t>Faster bureaucratic process</a:t>
            </a:r>
            <a:endParaRPr b="1" sz="1200">
              <a:latin typeface="Roboto"/>
              <a:ea typeface="Roboto"/>
              <a:cs typeface="Roboto"/>
              <a:sym typeface="Roboto"/>
            </a:endParaRPr>
          </a:p>
          <a:p>
            <a:pPr indent="0" lvl="0" marL="0" rtl="0" algn="r">
              <a:spcBef>
                <a:spcPts val="0"/>
              </a:spcBef>
              <a:spcAft>
                <a:spcPts val="0"/>
              </a:spcAft>
              <a:buNone/>
            </a:pPr>
            <a:r>
              <a:t/>
            </a:r>
            <a:endParaRPr b="1" sz="1200">
              <a:latin typeface="Roboto"/>
              <a:ea typeface="Roboto"/>
              <a:cs typeface="Roboto"/>
              <a:sym typeface="Roboto"/>
            </a:endParaRPr>
          </a:p>
          <a:p>
            <a:pPr indent="0" lvl="0" marL="0" rtl="0" algn="r">
              <a:spcBef>
                <a:spcPts val="0"/>
              </a:spcBef>
              <a:spcAft>
                <a:spcPts val="0"/>
              </a:spcAft>
              <a:buNone/>
            </a:pPr>
            <a:r>
              <a:rPr lang="en-GB" sz="1200">
                <a:latin typeface="Roboto"/>
                <a:ea typeface="Roboto"/>
                <a:cs typeface="Roboto"/>
                <a:sym typeface="Roboto"/>
              </a:rPr>
              <a:t>Land, zoning, and approval processes can be fast-tracked </a:t>
            </a:r>
            <a:endParaRPr sz="1200">
              <a:latin typeface="Roboto"/>
              <a:ea typeface="Roboto"/>
              <a:cs typeface="Roboto"/>
              <a:sym typeface="Roboto"/>
            </a:endParaRPr>
          </a:p>
        </p:txBody>
      </p:sp>
      <p:sp>
        <p:nvSpPr>
          <p:cNvPr id="620" name="Google Shape;620;p37"/>
          <p:cNvSpPr/>
          <p:nvPr/>
        </p:nvSpPr>
        <p:spPr>
          <a:xfrm>
            <a:off x="6822300" y="1539809"/>
            <a:ext cx="1943100" cy="6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Roboto"/>
                <a:ea typeface="Roboto"/>
                <a:cs typeface="Roboto"/>
                <a:sym typeface="Roboto"/>
              </a:rPr>
              <a:t>Progressive growth of housing stock</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rPr lang="en-GB" sz="1200">
                <a:latin typeface="Roboto"/>
                <a:ea typeface="Roboto"/>
                <a:cs typeface="Roboto"/>
                <a:sym typeface="Roboto"/>
              </a:rPr>
              <a:t>With public control and tighter levers for affordability concerns, these will be stable additions to the housing stock</a:t>
            </a:r>
            <a:endParaRPr sz="1200">
              <a:latin typeface="Roboto"/>
              <a:ea typeface="Roboto"/>
              <a:cs typeface="Roboto"/>
              <a:sym typeface="Roboto"/>
            </a:endParaRPr>
          </a:p>
        </p:txBody>
      </p:sp>
      <p:sp>
        <p:nvSpPr>
          <p:cNvPr id="621" name="Google Shape;621;p37"/>
          <p:cNvSpPr/>
          <p:nvPr/>
        </p:nvSpPr>
        <p:spPr>
          <a:xfrm>
            <a:off x="6822301" y="3490215"/>
            <a:ext cx="1943100" cy="6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Roboto"/>
                <a:ea typeface="Roboto"/>
                <a:cs typeface="Roboto"/>
                <a:sym typeface="Roboto"/>
              </a:rPr>
              <a:t>Flexible to experimentation and learning</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rPr lang="en-GB" sz="1200">
                <a:latin typeface="Roboto"/>
                <a:ea typeface="Roboto"/>
                <a:cs typeface="Roboto"/>
                <a:sym typeface="Roboto"/>
              </a:rPr>
              <a:t>Pace of construction also allows for engagement with research institutions and universities to adapt and learn over the initiative</a:t>
            </a:r>
            <a:endParaRPr sz="1200">
              <a:latin typeface="Roboto"/>
              <a:ea typeface="Roboto"/>
              <a:cs typeface="Roboto"/>
              <a:sym typeface="Roboto"/>
            </a:endParaRPr>
          </a:p>
        </p:txBody>
      </p:sp>
      <p:grpSp>
        <p:nvGrpSpPr>
          <p:cNvPr id="622" name="Google Shape;622;p37"/>
          <p:cNvGrpSpPr/>
          <p:nvPr/>
        </p:nvGrpSpPr>
        <p:grpSpPr>
          <a:xfrm>
            <a:off x="2321697" y="1231281"/>
            <a:ext cx="4500608" cy="3276461"/>
            <a:chOff x="2649647" y="1621538"/>
            <a:chExt cx="3846673" cy="2861038"/>
          </a:xfrm>
        </p:grpSpPr>
        <p:sp>
          <p:nvSpPr>
            <p:cNvPr id="623" name="Google Shape;623;p37"/>
            <p:cNvSpPr/>
            <p:nvPr/>
          </p:nvSpPr>
          <p:spPr>
            <a:xfrm>
              <a:off x="2921568" y="3970176"/>
              <a:ext cx="3301800" cy="512400"/>
            </a:xfrm>
            <a:prstGeom prst="cube">
              <a:avLst>
                <a:gd fmla="val 36543"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4" name="Google Shape;624;p37"/>
            <p:cNvGrpSpPr/>
            <p:nvPr/>
          </p:nvGrpSpPr>
          <p:grpSpPr>
            <a:xfrm>
              <a:off x="2649647" y="2184799"/>
              <a:ext cx="3846673" cy="1678303"/>
              <a:chOff x="2812947" y="2184794"/>
              <a:chExt cx="3519694" cy="1678303"/>
            </a:xfrm>
          </p:grpSpPr>
          <p:sp>
            <p:nvSpPr>
              <p:cNvPr id="625" name="Google Shape;625;p37"/>
              <p:cNvSpPr/>
              <p:nvPr/>
            </p:nvSpPr>
            <p:spPr>
              <a:xfrm>
                <a:off x="2827571" y="2205870"/>
                <a:ext cx="1424072" cy="190989"/>
              </a:xfrm>
              <a:custGeom>
                <a:rect b="b" l="l" r="r" t="t"/>
                <a:pathLst>
                  <a:path extrusionOk="0" fill="none" h="11476" w="65815">
                    <a:moveTo>
                      <a:pt x="1" y="1"/>
                    </a:moveTo>
                    <a:lnTo>
                      <a:pt x="55540" y="1"/>
                    </a:lnTo>
                    <a:lnTo>
                      <a:pt x="65814" y="11476"/>
                    </a:lnTo>
                  </a:path>
                </a:pathLst>
              </a:custGeom>
              <a:solidFill>
                <a:schemeClr val="accent1"/>
              </a:solidFill>
              <a:ln cap="rnd" cmpd="sng" w="208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626" name="Google Shape;626;p37"/>
              <p:cNvSpPr/>
              <p:nvPr/>
            </p:nvSpPr>
            <p:spPr>
              <a:xfrm>
                <a:off x="2812947" y="2184794"/>
                <a:ext cx="42755" cy="42755"/>
              </a:xfrm>
              <a:custGeom>
                <a:rect b="b" l="l" r="r" t="t"/>
                <a:pathLst>
                  <a:path extrusionOk="0" h="2569" w="2569">
                    <a:moveTo>
                      <a:pt x="1301" y="0"/>
                    </a:moveTo>
                    <a:cubicBezTo>
                      <a:pt x="567" y="0"/>
                      <a:pt x="0" y="567"/>
                      <a:pt x="0" y="1268"/>
                    </a:cubicBezTo>
                    <a:cubicBezTo>
                      <a:pt x="0" y="2002"/>
                      <a:pt x="567" y="2569"/>
                      <a:pt x="1301" y="2569"/>
                    </a:cubicBezTo>
                    <a:cubicBezTo>
                      <a:pt x="2002" y="2569"/>
                      <a:pt x="2569" y="2002"/>
                      <a:pt x="2569" y="1268"/>
                    </a:cubicBezTo>
                    <a:cubicBezTo>
                      <a:pt x="2569" y="567"/>
                      <a:pt x="2002" y="0"/>
                      <a:pt x="130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627" name="Google Shape;627;p37"/>
              <p:cNvSpPr/>
              <p:nvPr/>
            </p:nvSpPr>
            <p:spPr>
              <a:xfrm>
                <a:off x="5151712" y="2208475"/>
                <a:ext cx="1148670" cy="190973"/>
              </a:xfrm>
              <a:custGeom>
                <a:rect b="b" l="l" r="r" t="t"/>
                <a:pathLst>
                  <a:path extrusionOk="0" fill="none" h="11475" w="73187">
                    <a:moveTo>
                      <a:pt x="73186" y="0"/>
                    </a:moveTo>
                    <a:lnTo>
                      <a:pt x="10241" y="0"/>
                    </a:lnTo>
                    <a:lnTo>
                      <a:pt x="0" y="11475"/>
                    </a:lnTo>
                  </a:path>
                </a:pathLst>
              </a:custGeom>
              <a:solidFill>
                <a:schemeClr val="accent1"/>
              </a:solidFill>
              <a:ln cap="rnd" cmpd="sng" w="208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628" name="Google Shape;628;p37"/>
              <p:cNvSpPr/>
              <p:nvPr/>
            </p:nvSpPr>
            <p:spPr>
              <a:xfrm>
                <a:off x="6289606" y="2188534"/>
                <a:ext cx="42755" cy="42755"/>
              </a:xfrm>
              <a:custGeom>
                <a:rect b="b" l="l" r="r" t="t"/>
                <a:pathLst>
                  <a:path extrusionOk="0" h="2569" w="2569">
                    <a:moveTo>
                      <a:pt x="1268" y="0"/>
                    </a:moveTo>
                    <a:cubicBezTo>
                      <a:pt x="568" y="0"/>
                      <a:pt x="1" y="568"/>
                      <a:pt x="1" y="1268"/>
                    </a:cubicBezTo>
                    <a:cubicBezTo>
                      <a:pt x="1" y="2002"/>
                      <a:pt x="568" y="2569"/>
                      <a:pt x="1268" y="2569"/>
                    </a:cubicBezTo>
                    <a:cubicBezTo>
                      <a:pt x="2002" y="2569"/>
                      <a:pt x="2569" y="2002"/>
                      <a:pt x="2569" y="1268"/>
                    </a:cubicBezTo>
                    <a:cubicBezTo>
                      <a:pt x="2569" y="568"/>
                      <a:pt x="2002" y="0"/>
                      <a:pt x="126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629" name="Google Shape;629;p37"/>
              <p:cNvSpPr/>
              <p:nvPr/>
            </p:nvSpPr>
            <p:spPr>
              <a:xfrm>
                <a:off x="2824680" y="3008826"/>
                <a:ext cx="1197514" cy="832175"/>
              </a:xfrm>
              <a:custGeom>
                <a:rect b="b" l="l" r="r" t="t"/>
                <a:pathLst>
                  <a:path extrusionOk="0" fill="none" h="50003" w="97004">
                    <a:moveTo>
                      <a:pt x="1" y="50003"/>
                    </a:moveTo>
                    <a:lnTo>
                      <a:pt x="70218" y="50003"/>
                    </a:lnTo>
                    <a:lnTo>
                      <a:pt x="97003" y="0"/>
                    </a:lnTo>
                  </a:path>
                </a:pathLst>
              </a:custGeom>
              <a:solidFill>
                <a:schemeClr val="accent1"/>
              </a:solidFill>
              <a:ln cap="rnd" cmpd="sng" w="208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630" name="Google Shape;630;p37"/>
              <p:cNvSpPr/>
              <p:nvPr/>
            </p:nvSpPr>
            <p:spPr>
              <a:xfrm>
                <a:off x="2819748" y="3819295"/>
                <a:ext cx="42755" cy="42771"/>
              </a:xfrm>
              <a:custGeom>
                <a:rect b="b" l="l" r="r" t="t"/>
                <a:pathLst>
                  <a:path extrusionOk="0" h="2570" w="2569">
                    <a:moveTo>
                      <a:pt x="1301" y="1"/>
                    </a:moveTo>
                    <a:cubicBezTo>
                      <a:pt x="567" y="1"/>
                      <a:pt x="0" y="568"/>
                      <a:pt x="0" y="1302"/>
                    </a:cubicBezTo>
                    <a:cubicBezTo>
                      <a:pt x="0" y="2002"/>
                      <a:pt x="567" y="2569"/>
                      <a:pt x="1301" y="2569"/>
                    </a:cubicBezTo>
                    <a:cubicBezTo>
                      <a:pt x="2002" y="2569"/>
                      <a:pt x="2569" y="2002"/>
                      <a:pt x="2569" y="1302"/>
                    </a:cubicBezTo>
                    <a:cubicBezTo>
                      <a:pt x="2569" y="568"/>
                      <a:pt x="2002" y="1"/>
                      <a:pt x="130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631" name="Google Shape;631;p37"/>
              <p:cNvSpPr/>
              <p:nvPr/>
            </p:nvSpPr>
            <p:spPr>
              <a:xfrm>
                <a:off x="5625216" y="3841988"/>
                <a:ext cx="682457" cy="17"/>
              </a:xfrm>
              <a:custGeom>
                <a:rect b="b" l="l" r="r" t="t"/>
                <a:pathLst>
                  <a:path extrusionOk="0" fill="none" h="1" w="73620">
                    <a:moveTo>
                      <a:pt x="73619" y="1"/>
                    </a:moveTo>
                    <a:lnTo>
                      <a:pt x="0" y="1"/>
                    </a:lnTo>
                  </a:path>
                </a:pathLst>
              </a:custGeom>
              <a:solidFill>
                <a:schemeClr val="accent1"/>
              </a:solidFill>
              <a:ln cap="rnd" cmpd="sng" w="208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632" name="Google Shape;632;p37"/>
              <p:cNvSpPr/>
              <p:nvPr/>
            </p:nvSpPr>
            <p:spPr>
              <a:xfrm>
                <a:off x="6289320" y="3820326"/>
                <a:ext cx="43320" cy="42771"/>
              </a:xfrm>
              <a:custGeom>
                <a:rect b="b" l="l" r="r" t="t"/>
                <a:pathLst>
                  <a:path extrusionOk="0" h="2570" w="2603">
                    <a:moveTo>
                      <a:pt x="1301" y="1"/>
                    </a:moveTo>
                    <a:cubicBezTo>
                      <a:pt x="601" y="1"/>
                      <a:pt x="0" y="568"/>
                      <a:pt x="0" y="1302"/>
                    </a:cubicBezTo>
                    <a:cubicBezTo>
                      <a:pt x="0" y="2002"/>
                      <a:pt x="601" y="2569"/>
                      <a:pt x="1301" y="2569"/>
                    </a:cubicBezTo>
                    <a:cubicBezTo>
                      <a:pt x="2002" y="2569"/>
                      <a:pt x="2602" y="2002"/>
                      <a:pt x="2602" y="1302"/>
                    </a:cubicBezTo>
                    <a:cubicBezTo>
                      <a:pt x="2602" y="568"/>
                      <a:pt x="2002" y="1"/>
                      <a:pt x="130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633" name="Google Shape;633;p37"/>
            <p:cNvSpPr/>
            <p:nvPr/>
          </p:nvSpPr>
          <p:spPr>
            <a:xfrm>
              <a:off x="3187075" y="2810401"/>
              <a:ext cx="692400" cy="1350300"/>
            </a:xfrm>
            <a:prstGeom prst="cube">
              <a:avLst>
                <a:gd fmla="val 25000" name="adj"/>
              </a:avLst>
            </a:prstGeom>
            <a:solidFill>
              <a:srgbClr val="E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4" name="Google Shape;634;p37"/>
            <p:cNvGrpSpPr/>
            <p:nvPr/>
          </p:nvGrpSpPr>
          <p:grpSpPr>
            <a:xfrm>
              <a:off x="3185156" y="2499038"/>
              <a:ext cx="694264" cy="485939"/>
              <a:chOff x="2578305" y="1095126"/>
              <a:chExt cx="755620" cy="514004"/>
            </a:xfrm>
          </p:grpSpPr>
          <p:sp>
            <p:nvSpPr>
              <p:cNvPr id="635" name="Google Shape;635;p37"/>
              <p:cNvSpPr/>
              <p:nvPr/>
            </p:nvSpPr>
            <p:spPr>
              <a:xfrm rot="-2700000">
                <a:off x="2943332" y="1122337"/>
                <a:ext cx="267286" cy="459478"/>
              </a:xfrm>
              <a:prstGeom prst="rect">
                <a:avLst/>
              </a:prstGeom>
              <a:solidFill>
                <a:srgbClr val="4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7"/>
              <p:cNvSpPr/>
              <p:nvPr/>
            </p:nvSpPr>
            <p:spPr>
              <a:xfrm>
                <a:off x="3126575" y="1134525"/>
                <a:ext cx="114600" cy="226200"/>
              </a:xfrm>
              <a:prstGeom prst="cube">
                <a:avLst>
                  <a:gd fmla="val 25000" name="adj"/>
                </a:avLst>
              </a:prstGeom>
              <a:solidFill>
                <a:srgbClr val="EEB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7"/>
              <p:cNvSpPr/>
              <p:nvPr/>
            </p:nvSpPr>
            <p:spPr>
              <a:xfrm>
                <a:off x="2578305" y="1282905"/>
                <a:ext cx="568525" cy="326225"/>
              </a:xfrm>
              <a:custGeom>
                <a:rect b="b" l="l" r="r" t="t"/>
                <a:pathLst>
                  <a:path extrusionOk="0" h="13049" w="22741">
                    <a:moveTo>
                      <a:pt x="9715" y="0"/>
                    </a:moveTo>
                    <a:lnTo>
                      <a:pt x="22741" y="13049"/>
                    </a:lnTo>
                    <a:lnTo>
                      <a:pt x="0" y="13049"/>
                    </a:lnTo>
                    <a:close/>
                  </a:path>
                </a:pathLst>
              </a:custGeom>
              <a:solidFill>
                <a:srgbClr val="595959"/>
              </a:solidFill>
              <a:ln>
                <a:noFill/>
              </a:ln>
            </p:spPr>
          </p:sp>
        </p:grpSp>
        <p:sp>
          <p:nvSpPr>
            <p:cNvPr id="638" name="Google Shape;638;p37"/>
            <p:cNvSpPr/>
            <p:nvPr/>
          </p:nvSpPr>
          <p:spPr>
            <a:xfrm>
              <a:off x="3878800" y="2482326"/>
              <a:ext cx="692400" cy="1678200"/>
            </a:xfrm>
            <a:prstGeom prst="cube">
              <a:avLst>
                <a:gd fmla="val 25000" name="adj"/>
              </a:avLst>
            </a:prstGeom>
            <a:solidFill>
              <a:srgbClr val="E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9" name="Google Shape;639;p37"/>
            <p:cNvGrpSpPr/>
            <p:nvPr/>
          </p:nvGrpSpPr>
          <p:grpSpPr>
            <a:xfrm>
              <a:off x="3876869" y="2172386"/>
              <a:ext cx="694264" cy="485939"/>
              <a:chOff x="2578305" y="1095126"/>
              <a:chExt cx="755620" cy="514004"/>
            </a:xfrm>
          </p:grpSpPr>
          <p:sp>
            <p:nvSpPr>
              <p:cNvPr id="640" name="Google Shape;640;p37"/>
              <p:cNvSpPr/>
              <p:nvPr/>
            </p:nvSpPr>
            <p:spPr>
              <a:xfrm rot="-2700000">
                <a:off x="2943332" y="1122337"/>
                <a:ext cx="267286" cy="459478"/>
              </a:xfrm>
              <a:prstGeom prst="rect">
                <a:avLst/>
              </a:prstGeom>
              <a:solidFill>
                <a:srgbClr val="4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7"/>
              <p:cNvSpPr/>
              <p:nvPr/>
            </p:nvSpPr>
            <p:spPr>
              <a:xfrm>
                <a:off x="3126575" y="1134525"/>
                <a:ext cx="114600" cy="226200"/>
              </a:xfrm>
              <a:prstGeom prst="cube">
                <a:avLst>
                  <a:gd fmla="val 25000" name="adj"/>
                </a:avLst>
              </a:prstGeom>
              <a:solidFill>
                <a:srgbClr val="EEB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7"/>
              <p:cNvSpPr/>
              <p:nvPr/>
            </p:nvSpPr>
            <p:spPr>
              <a:xfrm>
                <a:off x="2578305" y="1282905"/>
                <a:ext cx="568525" cy="326225"/>
              </a:xfrm>
              <a:custGeom>
                <a:rect b="b" l="l" r="r" t="t"/>
                <a:pathLst>
                  <a:path extrusionOk="0" h="13049" w="22741">
                    <a:moveTo>
                      <a:pt x="9715" y="0"/>
                    </a:moveTo>
                    <a:lnTo>
                      <a:pt x="22741" y="13049"/>
                    </a:lnTo>
                    <a:lnTo>
                      <a:pt x="0" y="13049"/>
                    </a:lnTo>
                    <a:close/>
                  </a:path>
                </a:pathLst>
              </a:custGeom>
              <a:solidFill>
                <a:srgbClr val="595959"/>
              </a:solidFill>
              <a:ln>
                <a:noFill/>
              </a:ln>
            </p:spPr>
          </p:sp>
        </p:grpSp>
        <p:sp>
          <p:nvSpPr>
            <p:cNvPr id="643" name="Google Shape;643;p37"/>
            <p:cNvSpPr/>
            <p:nvPr/>
          </p:nvSpPr>
          <p:spPr>
            <a:xfrm>
              <a:off x="4571582" y="1928826"/>
              <a:ext cx="692400" cy="2232000"/>
            </a:xfrm>
            <a:prstGeom prst="cube">
              <a:avLst>
                <a:gd fmla="val 25000" name="adj"/>
              </a:avLst>
            </a:prstGeom>
            <a:solidFill>
              <a:srgbClr val="E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4" name="Google Shape;644;p37"/>
            <p:cNvGrpSpPr/>
            <p:nvPr/>
          </p:nvGrpSpPr>
          <p:grpSpPr>
            <a:xfrm>
              <a:off x="4569664" y="1621538"/>
              <a:ext cx="694264" cy="485939"/>
              <a:chOff x="2578305" y="1095126"/>
              <a:chExt cx="755620" cy="514004"/>
            </a:xfrm>
          </p:grpSpPr>
          <p:sp>
            <p:nvSpPr>
              <p:cNvPr id="645" name="Google Shape;645;p37"/>
              <p:cNvSpPr/>
              <p:nvPr/>
            </p:nvSpPr>
            <p:spPr>
              <a:xfrm rot="-2700000">
                <a:off x="2943332" y="1122337"/>
                <a:ext cx="267286" cy="459478"/>
              </a:xfrm>
              <a:prstGeom prst="rect">
                <a:avLst/>
              </a:prstGeom>
              <a:solidFill>
                <a:srgbClr val="4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7"/>
              <p:cNvSpPr/>
              <p:nvPr/>
            </p:nvSpPr>
            <p:spPr>
              <a:xfrm>
                <a:off x="3126575" y="1134525"/>
                <a:ext cx="114600" cy="226200"/>
              </a:xfrm>
              <a:prstGeom prst="cube">
                <a:avLst>
                  <a:gd fmla="val 25000" name="adj"/>
                </a:avLst>
              </a:prstGeom>
              <a:solidFill>
                <a:srgbClr val="EEB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7"/>
              <p:cNvSpPr/>
              <p:nvPr/>
            </p:nvSpPr>
            <p:spPr>
              <a:xfrm>
                <a:off x="2578305" y="1282905"/>
                <a:ext cx="568525" cy="326225"/>
              </a:xfrm>
              <a:custGeom>
                <a:rect b="b" l="l" r="r" t="t"/>
                <a:pathLst>
                  <a:path extrusionOk="0" h="13049" w="22741">
                    <a:moveTo>
                      <a:pt x="9715" y="0"/>
                    </a:moveTo>
                    <a:lnTo>
                      <a:pt x="22741" y="13049"/>
                    </a:lnTo>
                    <a:lnTo>
                      <a:pt x="0" y="13049"/>
                    </a:lnTo>
                    <a:close/>
                  </a:path>
                </a:pathLst>
              </a:custGeom>
              <a:solidFill>
                <a:srgbClr val="595959"/>
              </a:solidFill>
              <a:ln>
                <a:noFill/>
              </a:ln>
            </p:spPr>
          </p:sp>
        </p:grpSp>
        <p:sp>
          <p:nvSpPr>
            <p:cNvPr id="648" name="Google Shape;648;p37"/>
            <p:cNvSpPr/>
            <p:nvPr/>
          </p:nvSpPr>
          <p:spPr>
            <a:xfrm>
              <a:off x="5264675" y="3137051"/>
              <a:ext cx="692400" cy="1023600"/>
            </a:xfrm>
            <a:prstGeom prst="cube">
              <a:avLst>
                <a:gd fmla="val 25000" name="adj"/>
              </a:avLst>
            </a:prstGeom>
            <a:solidFill>
              <a:srgbClr val="E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9" name="Google Shape;649;p37"/>
            <p:cNvGrpSpPr/>
            <p:nvPr/>
          </p:nvGrpSpPr>
          <p:grpSpPr>
            <a:xfrm>
              <a:off x="5262746" y="2840438"/>
              <a:ext cx="694264" cy="485939"/>
              <a:chOff x="2578305" y="1095126"/>
              <a:chExt cx="755620" cy="514004"/>
            </a:xfrm>
          </p:grpSpPr>
          <p:sp>
            <p:nvSpPr>
              <p:cNvPr id="650" name="Google Shape;650;p37"/>
              <p:cNvSpPr/>
              <p:nvPr/>
            </p:nvSpPr>
            <p:spPr>
              <a:xfrm rot="-2700000">
                <a:off x="2943332" y="1122337"/>
                <a:ext cx="267286" cy="459478"/>
              </a:xfrm>
              <a:prstGeom prst="rect">
                <a:avLst/>
              </a:prstGeom>
              <a:solidFill>
                <a:srgbClr val="4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a:off x="3126575" y="1134525"/>
                <a:ext cx="114600" cy="226200"/>
              </a:xfrm>
              <a:prstGeom prst="cube">
                <a:avLst>
                  <a:gd fmla="val 25000" name="adj"/>
                </a:avLst>
              </a:prstGeom>
              <a:solidFill>
                <a:srgbClr val="EEB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a:off x="2578305" y="1282905"/>
                <a:ext cx="568525" cy="326225"/>
              </a:xfrm>
              <a:custGeom>
                <a:rect b="b" l="l" r="r" t="t"/>
                <a:pathLst>
                  <a:path extrusionOk="0" h="13049" w="22741">
                    <a:moveTo>
                      <a:pt x="9715" y="0"/>
                    </a:moveTo>
                    <a:lnTo>
                      <a:pt x="22741" y="13049"/>
                    </a:lnTo>
                    <a:lnTo>
                      <a:pt x="0" y="13049"/>
                    </a:lnTo>
                    <a:close/>
                  </a:path>
                </a:pathLst>
              </a:custGeom>
              <a:solidFill>
                <a:srgbClr val="595959"/>
              </a:solidFill>
              <a:ln>
                <a:noFill/>
              </a:ln>
            </p:spPr>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cxnSp>
        <p:nvCxnSpPr>
          <p:cNvPr id="657" name="Google Shape;657;p38"/>
          <p:cNvCxnSpPr/>
          <p:nvPr/>
        </p:nvCxnSpPr>
        <p:spPr>
          <a:xfrm rot="10800000">
            <a:off x="2596100" y="2124100"/>
            <a:ext cx="1821300" cy="0"/>
          </a:xfrm>
          <a:prstGeom prst="straightConnector1">
            <a:avLst/>
          </a:prstGeom>
          <a:noFill/>
          <a:ln cap="flat" cmpd="sng" w="19050">
            <a:solidFill>
              <a:schemeClr val="dk2"/>
            </a:solidFill>
            <a:prstDash val="solid"/>
            <a:round/>
            <a:headEnd len="med" w="med" type="none"/>
            <a:tailEnd len="med" w="med" type="none"/>
          </a:ln>
        </p:spPr>
      </p:cxnSp>
      <p:cxnSp>
        <p:nvCxnSpPr>
          <p:cNvPr id="658" name="Google Shape;658;p38"/>
          <p:cNvCxnSpPr/>
          <p:nvPr/>
        </p:nvCxnSpPr>
        <p:spPr>
          <a:xfrm rot="10800000">
            <a:off x="5793801" y="3584875"/>
            <a:ext cx="754200" cy="0"/>
          </a:xfrm>
          <a:prstGeom prst="straightConnector1">
            <a:avLst/>
          </a:prstGeom>
          <a:noFill/>
          <a:ln cap="flat" cmpd="sng" w="19050">
            <a:solidFill>
              <a:schemeClr val="dk2"/>
            </a:solidFill>
            <a:prstDash val="solid"/>
            <a:round/>
            <a:headEnd len="med" w="med" type="none"/>
            <a:tailEnd len="med" w="med" type="none"/>
          </a:ln>
        </p:spPr>
      </p:cxnSp>
      <p:cxnSp>
        <p:nvCxnSpPr>
          <p:cNvPr id="659" name="Google Shape;659;p38"/>
          <p:cNvCxnSpPr/>
          <p:nvPr/>
        </p:nvCxnSpPr>
        <p:spPr>
          <a:xfrm rot="10800000">
            <a:off x="5307501" y="2133575"/>
            <a:ext cx="1240500" cy="0"/>
          </a:xfrm>
          <a:prstGeom prst="straightConnector1">
            <a:avLst/>
          </a:prstGeom>
          <a:noFill/>
          <a:ln cap="flat" cmpd="sng" w="19050">
            <a:solidFill>
              <a:schemeClr val="dk2"/>
            </a:solidFill>
            <a:prstDash val="solid"/>
            <a:round/>
            <a:headEnd len="med" w="med" type="none"/>
            <a:tailEnd len="med" w="med" type="none"/>
          </a:ln>
        </p:spPr>
      </p:cxnSp>
      <p:sp>
        <p:nvSpPr>
          <p:cNvPr id="660" name="Google Shape;660;p38"/>
          <p:cNvSpPr txBox="1"/>
          <p:nvPr>
            <p:ph type="title"/>
          </p:nvPr>
        </p:nvSpPr>
        <p:spPr>
          <a:xfrm>
            <a:off x="152399" y="304800"/>
            <a:ext cx="6176400" cy="48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Challenges and Considerations</a:t>
            </a:r>
            <a:endParaRPr/>
          </a:p>
        </p:txBody>
      </p:sp>
      <p:sp>
        <p:nvSpPr>
          <p:cNvPr id="661" name="Google Shape;661;p38"/>
          <p:cNvSpPr/>
          <p:nvPr/>
        </p:nvSpPr>
        <p:spPr>
          <a:xfrm>
            <a:off x="4851282" y="4540213"/>
            <a:ext cx="16" cy="16"/>
          </a:xfrm>
          <a:custGeom>
            <a:rect b="b" l="l" r="r" t="t"/>
            <a:pathLst>
              <a:path extrusionOk="0" fill="none" h="1" w="1">
                <a:moveTo>
                  <a:pt x="1" y="1"/>
                </a:moveTo>
                <a:close/>
              </a:path>
            </a:pathLst>
          </a:custGeom>
          <a:noFill/>
          <a:ln cap="flat" cmpd="sng" w="190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8"/>
          <p:cNvSpPr/>
          <p:nvPr/>
        </p:nvSpPr>
        <p:spPr>
          <a:xfrm>
            <a:off x="5024794" y="1641130"/>
            <a:ext cx="298111" cy="2509645"/>
          </a:xfrm>
          <a:custGeom>
            <a:rect b="b" l="l" r="r" t="t"/>
            <a:pathLst>
              <a:path extrusionOk="0" h="189837" w="22550">
                <a:moveTo>
                  <a:pt x="0" y="0"/>
                </a:moveTo>
                <a:lnTo>
                  <a:pt x="0" y="189836"/>
                </a:lnTo>
                <a:lnTo>
                  <a:pt x="22550" y="183565"/>
                </a:lnTo>
                <a:lnTo>
                  <a:pt x="22550" y="7673"/>
                </a:lnTo>
                <a:close/>
                <a:moveTo>
                  <a:pt x="17313" y="177761"/>
                </a:moveTo>
                <a:lnTo>
                  <a:pt x="4503" y="181197"/>
                </a:lnTo>
                <a:lnTo>
                  <a:pt x="4503" y="176126"/>
                </a:lnTo>
                <a:lnTo>
                  <a:pt x="17313" y="173658"/>
                </a:lnTo>
                <a:close/>
                <a:moveTo>
                  <a:pt x="17313" y="160082"/>
                </a:moveTo>
                <a:cubicBezTo>
                  <a:pt x="13043" y="160982"/>
                  <a:pt x="8773" y="161883"/>
                  <a:pt x="4503" y="162784"/>
                </a:cubicBezTo>
                <a:lnTo>
                  <a:pt x="4503" y="157713"/>
                </a:lnTo>
                <a:cubicBezTo>
                  <a:pt x="8773" y="157113"/>
                  <a:pt x="13043" y="156512"/>
                  <a:pt x="17313" y="155945"/>
                </a:cubicBezTo>
                <a:close/>
                <a:moveTo>
                  <a:pt x="17313" y="142402"/>
                </a:moveTo>
                <a:cubicBezTo>
                  <a:pt x="13043" y="143069"/>
                  <a:pt x="8773" y="143737"/>
                  <a:pt x="4503" y="144370"/>
                </a:cubicBezTo>
                <a:lnTo>
                  <a:pt x="4503" y="139300"/>
                </a:lnTo>
                <a:cubicBezTo>
                  <a:pt x="8773" y="138933"/>
                  <a:pt x="13043" y="138566"/>
                  <a:pt x="17313" y="138199"/>
                </a:cubicBezTo>
                <a:close/>
                <a:moveTo>
                  <a:pt x="17313" y="124756"/>
                </a:moveTo>
                <a:cubicBezTo>
                  <a:pt x="13043" y="125157"/>
                  <a:pt x="8773" y="125557"/>
                  <a:pt x="4503" y="125991"/>
                </a:cubicBezTo>
                <a:lnTo>
                  <a:pt x="4503" y="120920"/>
                </a:lnTo>
                <a:cubicBezTo>
                  <a:pt x="8773" y="120787"/>
                  <a:pt x="13043" y="120620"/>
                  <a:pt x="17313" y="120487"/>
                </a:cubicBezTo>
                <a:close/>
                <a:moveTo>
                  <a:pt x="17313" y="107077"/>
                </a:moveTo>
                <a:cubicBezTo>
                  <a:pt x="13043" y="107244"/>
                  <a:pt x="8773" y="107411"/>
                  <a:pt x="4503" y="107577"/>
                </a:cubicBezTo>
                <a:lnTo>
                  <a:pt x="4503" y="102507"/>
                </a:lnTo>
                <a:cubicBezTo>
                  <a:pt x="8773" y="102607"/>
                  <a:pt x="13043" y="102674"/>
                  <a:pt x="17313" y="102741"/>
                </a:cubicBezTo>
                <a:close/>
                <a:moveTo>
                  <a:pt x="17313" y="89431"/>
                </a:moveTo>
                <a:cubicBezTo>
                  <a:pt x="13043" y="89331"/>
                  <a:pt x="8773" y="89264"/>
                  <a:pt x="4503" y="89198"/>
                </a:cubicBezTo>
                <a:lnTo>
                  <a:pt x="4503" y="84127"/>
                </a:lnTo>
                <a:cubicBezTo>
                  <a:pt x="8773" y="84427"/>
                  <a:pt x="13043" y="84728"/>
                  <a:pt x="17313" y="84995"/>
                </a:cubicBezTo>
                <a:close/>
                <a:moveTo>
                  <a:pt x="17313" y="71752"/>
                </a:moveTo>
                <a:cubicBezTo>
                  <a:pt x="13043" y="71418"/>
                  <a:pt x="8773" y="71118"/>
                  <a:pt x="4503" y="70784"/>
                </a:cubicBezTo>
                <a:lnTo>
                  <a:pt x="4503" y="65714"/>
                </a:lnTo>
                <a:cubicBezTo>
                  <a:pt x="8773" y="66248"/>
                  <a:pt x="13043" y="66748"/>
                  <a:pt x="17313" y="67282"/>
                </a:cubicBezTo>
                <a:close/>
                <a:moveTo>
                  <a:pt x="17313" y="54106"/>
                </a:moveTo>
                <a:cubicBezTo>
                  <a:pt x="13043" y="53539"/>
                  <a:pt x="8773" y="52972"/>
                  <a:pt x="4503" y="52371"/>
                </a:cubicBezTo>
                <a:lnTo>
                  <a:pt x="4503" y="47334"/>
                </a:lnTo>
                <a:cubicBezTo>
                  <a:pt x="8773" y="48068"/>
                  <a:pt x="13043" y="48802"/>
                  <a:pt x="17313" y="49569"/>
                </a:cubicBezTo>
                <a:close/>
                <a:moveTo>
                  <a:pt x="17313" y="36426"/>
                </a:moveTo>
                <a:cubicBezTo>
                  <a:pt x="13043" y="35626"/>
                  <a:pt x="8773" y="34792"/>
                  <a:pt x="4503" y="33991"/>
                </a:cubicBezTo>
                <a:lnTo>
                  <a:pt x="4503" y="28921"/>
                </a:lnTo>
                <a:cubicBezTo>
                  <a:pt x="8773" y="29888"/>
                  <a:pt x="13043" y="30856"/>
                  <a:pt x="17313" y="31823"/>
                </a:cubicBezTo>
                <a:close/>
                <a:moveTo>
                  <a:pt x="17313" y="18780"/>
                </a:moveTo>
                <a:lnTo>
                  <a:pt x="4503" y="15578"/>
                </a:lnTo>
                <a:lnTo>
                  <a:pt x="4503" y="10508"/>
                </a:lnTo>
                <a:lnTo>
                  <a:pt x="17313" y="14077"/>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8"/>
          <p:cNvSpPr/>
          <p:nvPr/>
        </p:nvSpPr>
        <p:spPr>
          <a:xfrm>
            <a:off x="4673329" y="1632749"/>
            <a:ext cx="328107" cy="2525959"/>
          </a:xfrm>
          <a:custGeom>
            <a:rect b="b" l="l" r="r" t="t"/>
            <a:pathLst>
              <a:path extrusionOk="0" h="191071" w="24819">
                <a:moveTo>
                  <a:pt x="1" y="31890"/>
                </a:moveTo>
                <a:lnTo>
                  <a:pt x="10541" y="35192"/>
                </a:lnTo>
                <a:lnTo>
                  <a:pt x="10541" y="189536"/>
                </a:lnTo>
                <a:lnTo>
                  <a:pt x="24818" y="191071"/>
                </a:lnTo>
                <a:lnTo>
                  <a:pt x="24818" y="1"/>
                </a:lnTo>
                <a:lnTo>
                  <a:pt x="1" y="12043"/>
                </a:lnTo>
                <a:close/>
                <a:moveTo>
                  <a:pt x="19915" y="174626"/>
                </a:moveTo>
                <a:cubicBezTo>
                  <a:pt x="17580" y="174159"/>
                  <a:pt x="15245" y="173658"/>
                  <a:pt x="12910" y="173191"/>
                </a:cubicBezTo>
                <a:lnTo>
                  <a:pt x="12910" y="168121"/>
                </a:lnTo>
                <a:cubicBezTo>
                  <a:pt x="15245" y="168488"/>
                  <a:pt x="17580" y="168855"/>
                  <a:pt x="19915" y="169222"/>
                </a:cubicBezTo>
                <a:close/>
                <a:moveTo>
                  <a:pt x="19915" y="164819"/>
                </a:moveTo>
                <a:cubicBezTo>
                  <a:pt x="17580" y="164418"/>
                  <a:pt x="15245" y="164018"/>
                  <a:pt x="12910" y="163584"/>
                </a:cubicBezTo>
                <a:lnTo>
                  <a:pt x="12910" y="158547"/>
                </a:lnTo>
                <a:cubicBezTo>
                  <a:pt x="15245" y="158848"/>
                  <a:pt x="17580" y="159114"/>
                  <a:pt x="19915" y="159415"/>
                </a:cubicBezTo>
                <a:close/>
                <a:moveTo>
                  <a:pt x="19915" y="155012"/>
                </a:moveTo>
                <a:cubicBezTo>
                  <a:pt x="17580" y="154678"/>
                  <a:pt x="15245" y="154344"/>
                  <a:pt x="12910" y="154011"/>
                </a:cubicBezTo>
                <a:lnTo>
                  <a:pt x="12910" y="148974"/>
                </a:lnTo>
                <a:cubicBezTo>
                  <a:pt x="15245" y="149174"/>
                  <a:pt x="17580" y="149408"/>
                  <a:pt x="19915" y="149608"/>
                </a:cubicBezTo>
                <a:close/>
                <a:moveTo>
                  <a:pt x="19915" y="145205"/>
                </a:moveTo>
                <a:lnTo>
                  <a:pt x="12910" y="144437"/>
                </a:lnTo>
                <a:lnTo>
                  <a:pt x="12910" y="139400"/>
                </a:lnTo>
                <a:lnTo>
                  <a:pt x="19915" y="139801"/>
                </a:lnTo>
                <a:close/>
                <a:moveTo>
                  <a:pt x="19915" y="135397"/>
                </a:moveTo>
                <a:cubicBezTo>
                  <a:pt x="17580" y="135231"/>
                  <a:pt x="15245" y="135031"/>
                  <a:pt x="12910" y="134864"/>
                </a:cubicBezTo>
                <a:lnTo>
                  <a:pt x="12910" y="129827"/>
                </a:lnTo>
                <a:cubicBezTo>
                  <a:pt x="15245" y="129860"/>
                  <a:pt x="17580" y="129927"/>
                  <a:pt x="19915" y="129994"/>
                </a:cubicBezTo>
                <a:close/>
                <a:moveTo>
                  <a:pt x="19915" y="125590"/>
                </a:moveTo>
                <a:cubicBezTo>
                  <a:pt x="17580" y="125490"/>
                  <a:pt x="15245" y="125390"/>
                  <a:pt x="12910" y="125290"/>
                </a:cubicBezTo>
                <a:lnTo>
                  <a:pt x="12910" y="120253"/>
                </a:lnTo>
                <a:cubicBezTo>
                  <a:pt x="15245" y="120220"/>
                  <a:pt x="17580" y="120220"/>
                  <a:pt x="19915" y="120187"/>
                </a:cubicBezTo>
                <a:close/>
                <a:moveTo>
                  <a:pt x="19915" y="115783"/>
                </a:moveTo>
                <a:cubicBezTo>
                  <a:pt x="17580" y="115750"/>
                  <a:pt x="15245" y="115750"/>
                  <a:pt x="12910" y="115717"/>
                </a:cubicBezTo>
                <a:lnTo>
                  <a:pt x="12910" y="110680"/>
                </a:lnTo>
                <a:cubicBezTo>
                  <a:pt x="15245" y="110580"/>
                  <a:pt x="17580" y="110480"/>
                  <a:pt x="19915" y="110380"/>
                </a:cubicBezTo>
                <a:close/>
                <a:moveTo>
                  <a:pt x="19915" y="105976"/>
                </a:moveTo>
                <a:cubicBezTo>
                  <a:pt x="17580" y="106043"/>
                  <a:pt x="15245" y="106077"/>
                  <a:pt x="12910" y="106110"/>
                </a:cubicBezTo>
                <a:lnTo>
                  <a:pt x="12910" y="101073"/>
                </a:lnTo>
                <a:cubicBezTo>
                  <a:pt x="15245" y="100906"/>
                  <a:pt x="17580" y="100739"/>
                  <a:pt x="19915" y="100573"/>
                </a:cubicBezTo>
                <a:close/>
                <a:moveTo>
                  <a:pt x="19915" y="96169"/>
                </a:moveTo>
                <a:lnTo>
                  <a:pt x="12910" y="96570"/>
                </a:lnTo>
                <a:lnTo>
                  <a:pt x="12910" y="91499"/>
                </a:lnTo>
                <a:lnTo>
                  <a:pt x="19915" y="90766"/>
                </a:lnTo>
                <a:close/>
                <a:moveTo>
                  <a:pt x="19915" y="86362"/>
                </a:moveTo>
                <a:lnTo>
                  <a:pt x="12910" y="86963"/>
                </a:lnTo>
                <a:lnTo>
                  <a:pt x="12910" y="81926"/>
                </a:lnTo>
                <a:lnTo>
                  <a:pt x="19915" y="80959"/>
                </a:lnTo>
                <a:close/>
                <a:moveTo>
                  <a:pt x="19915" y="76555"/>
                </a:moveTo>
                <a:cubicBezTo>
                  <a:pt x="17580" y="76856"/>
                  <a:pt x="15245" y="77122"/>
                  <a:pt x="12910" y="77389"/>
                </a:cubicBezTo>
                <a:lnTo>
                  <a:pt x="12910" y="72352"/>
                </a:lnTo>
                <a:cubicBezTo>
                  <a:pt x="15245" y="71952"/>
                  <a:pt x="17580" y="71552"/>
                  <a:pt x="19915" y="71151"/>
                </a:cubicBezTo>
                <a:close/>
                <a:moveTo>
                  <a:pt x="19915" y="66748"/>
                </a:moveTo>
                <a:cubicBezTo>
                  <a:pt x="17580" y="67115"/>
                  <a:pt x="15245" y="67449"/>
                  <a:pt x="12910" y="67816"/>
                </a:cubicBezTo>
                <a:lnTo>
                  <a:pt x="12910" y="62779"/>
                </a:lnTo>
                <a:cubicBezTo>
                  <a:pt x="15245" y="62278"/>
                  <a:pt x="17580" y="61811"/>
                  <a:pt x="19915" y="61344"/>
                </a:cubicBezTo>
                <a:close/>
                <a:moveTo>
                  <a:pt x="19915" y="56941"/>
                </a:moveTo>
                <a:cubicBezTo>
                  <a:pt x="17580" y="57375"/>
                  <a:pt x="15245" y="57809"/>
                  <a:pt x="12910" y="58242"/>
                </a:cubicBezTo>
                <a:lnTo>
                  <a:pt x="12910" y="53205"/>
                </a:lnTo>
                <a:cubicBezTo>
                  <a:pt x="15245" y="52638"/>
                  <a:pt x="17580" y="52071"/>
                  <a:pt x="19915" y="51537"/>
                </a:cubicBezTo>
                <a:close/>
                <a:moveTo>
                  <a:pt x="19915" y="47134"/>
                </a:moveTo>
                <a:lnTo>
                  <a:pt x="12910" y="48669"/>
                </a:lnTo>
                <a:lnTo>
                  <a:pt x="12910" y="43632"/>
                </a:lnTo>
                <a:lnTo>
                  <a:pt x="19915" y="41730"/>
                </a:lnTo>
                <a:close/>
                <a:moveTo>
                  <a:pt x="19915" y="37327"/>
                </a:moveTo>
                <a:cubicBezTo>
                  <a:pt x="17580" y="37928"/>
                  <a:pt x="15245" y="38495"/>
                  <a:pt x="12910" y="39095"/>
                </a:cubicBezTo>
                <a:lnTo>
                  <a:pt x="12910" y="34058"/>
                </a:lnTo>
                <a:cubicBezTo>
                  <a:pt x="15245" y="33324"/>
                  <a:pt x="17580" y="32624"/>
                  <a:pt x="19915" y="31923"/>
                </a:cubicBezTo>
                <a:close/>
                <a:moveTo>
                  <a:pt x="19915" y="27554"/>
                </a:moveTo>
                <a:cubicBezTo>
                  <a:pt x="17580" y="28187"/>
                  <a:pt x="15245" y="28855"/>
                  <a:pt x="12910" y="29522"/>
                </a:cubicBezTo>
                <a:lnTo>
                  <a:pt x="12910" y="24451"/>
                </a:lnTo>
                <a:cubicBezTo>
                  <a:pt x="15245" y="23684"/>
                  <a:pt x="17580" y="22917"/>
                  <a:pt x="19915" y="22116"/>
                </a:cubicBezTo>
                <a:close/>
                <a:moveTo>
                  <a:pt x="12910" y="14878"/>
                </a:moveTo>
                <a:lnTo>
                  <a:pt x="19915" y="12309"/>
                </a:lnTo>
                <a:lnTo>
                  <a:pt x="19915" y="17747"/>
                </a:lnTo>
                <a:lnTo>
                  <a:pt x="12910" y="19915"/>
                </a:lnTo>
                <a:close/>
                <a:moveTo>
                  <a:pt x="12910" y="177728"/>
                </a:moveTo>
                <a:lnTo>
                  <a:pt x="19915" y="179029"/>
                </a:lnTo>
                <a:lnTo>
                  <a:pt x="19915" y="184433"/>
                </a:lnTo>
                <a:lnTo>
                  <a:pt x="12910" y="182765"/>
                </a:lnTo>
                <a:close/>
                <a:moveTo>
                  <a:pt x="8607" y="30389"/>
                </a:moveTo>
                <a:cubicBezTo>
                  <a:pt x="6805" y="30956"/>
                  <a:pt x="5004" y="31523"/>
                  <a:pt x="3170" y="32124"/>
                </a:cubicBezTo>
                <a:lnTo>
                  <a:pt x="3170" y="28187"/>
                </a:lnTo>
                <a:cubicBezTo>
                  <a:pt x="5004" y="27520"/>
                  <a:pt x="6805" y="26853"/>
                  <a:pt x="8607" y="26186"/>
                </a:cubicBezTo>
                <a:close/>
                <a:moveTo>
                  <a:pt x="3170" y="18947"/>
                </a:moveTo>
                <a:lnTo>
                  <a:pt x="8607" y="16746"/>
                </a:lnTo>
                <a:lnTo>
                  <a:pt x="8607" y="20949"/>
                </a:lnTo>
                <a:lnTo>
                  <a:pt x="3170" y="2285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8"/>
          <p:cNvSpPr/>
          <p:nvPr/>
        </p:nvSpPr>
        <p:spPr>
          <a:xfrm>
            <a:off x="4515906" y="2022581"/>
            <a:ext cx="285327" cy="2195221"/>
          </a:xfrm>
          <a:custGeom>
            <a:rect b="b" l="l" r="r" t="t"/>
            <a:pathLst>
              <a:path extrusionOk="0" h="166053" w="21583">
                <a:moveTo>
                  <a:pt x="0" y="166053"/>
                </a:moveTo>
                <a:lnTo>
                  <a:pt x="21582" y="160849"/>
                </a:lnTo>
                <a:lnTo>
                  <a:pt x="21582" y="7105"/>
                </a:lnTo>
                <a:lnTo>
                  <a:pt x="0" y="0"/>
                </a:lnTo>
                <a:close/>
                <a:moveTo>
                  <a:pt x="3002" y="9841"/>
                </a:moveTo>
                <a:lnTo>
                  <a:pt x="18814" y="14744"/>
                </a:lnTo>
                <a:lnTo>
                  <a:pt x="18814" y="18714"/>
                </a:lnTo>
                <a:lnTo>
                  <a:pt x="3002" y="14144"/>
                </a:lnTo>
                <a:lnTo>
                  <a:pt x="3002" y="9841"/>
                </a:lnTo>
                <a:close/>
                <a:moveTo>
                  <a:pt x="3002" y="20915"/>
                </a:moveTo>
                <a:cubicBezTo>
                  <a:pt x="8273" y="22316"/>
                  <a:pt x="13543" y="23751"/>
                  <a:pt x="18814" y="25152"/>
                </a:cubicBezTo>
                <a:lnTo>
                  <a:pt x="18814" y="29088"/>
                </a:lnTo>
                <a:lnTo>
                  <a:pt x="3002" y="25185"/>
                </a:lnTo>
                <a:close/>
                <a:moveTo>
                  <a:pt x="3002" y="31957"/>
                </a:moveTo>
                <a:cubicBezTo>
                  <a:pt x="8273" y="33157"/>
                  <a:pt x="13543" y="34358"/>
                  <a:pt x="18814" y="35592"/>
                </a:cubicBezTo>
                <a:lnTo>
                  <a:pt x="18814" y="39462"/>
                </a:lnTo>
                <a:cubicBezTo>
                  <a:pt x="13543" y="38394"/>
                  <a:pt x="8273" y="37327"/>
                  <a:pt x="3002" y="36260"/>
                </a:cubicBezTo>
                <a:close/>
                <a:moveTo>
                  <a:pt x="3002" y="43031"/>
                </a:moveTo>
                <a:lnTo>
                  <a:pt x="18814" y="46000"/>
                </a:lnTo>
                <a:lnTo>
                  <a:pt x="18814" y="49869"/>
                </a:lnTo>
                <a:lnTo>
                  <a:pt x="3002" y="47334"/>
                </a:lnTo>
                <a:close/>
                <a:moveTo>
                  <a:pt x="3002" y="54106"/>
                </a:moveTo>
                <a:cubicBezTo>
                  <a:pt x="8273" y="54873"/>
                  <a:pt x="13543" y="55640"/>
                  <a:pt x="18814" y="56441"/>
                </a:cubicBezTo>
                <a:lnTo>
                  <a:pt x="18814" y="60243"/>
                </a:lnTo>
                <a:cubicBezTo>
                  <a:pt x="13543" y="59610"/>
                  <a:pt x="8273" y="59009"/>
                  <a:pt x="3002" y="58409"/>
                </a:cubicBezTo>
                <a:close/>
                <a:moveTo>
                  <a:pt x="3002" y="65147"/>
                </a:moveTo>
                <a:lnTo>
                  <a:pt x="18814" y="66848"/>
                </a:lnTo>
                <a:lnTo>
                  <a:pt x="18814" y="70618"/>
                </a:lnTo>
                <a:lnTo>
                  <a:pt x="3002" y="69450"/>
                </a:lnTo>
                <a:close/>
                <a:moveTo>
                  <a:pt x="3002" y="76222"/>
                </a:moveTo>
                <a:cubicBezTo>
                  <a:pt x="8273" y="76589"/>
                  <a:pt x="13543" y="76922"/>
                  <a:pt x="18814" y="77289"/>
                </a:cubicBezTo>
                <a:lnTo>
                  <a:pt x="18814" y="80992"/>
                </a:lnTo>
                <a:cubicBezTo>
                  <a:pt x="13543" y="80858"/>
                  <a:pt x="8273" y="80691"/>
                  <a:pt x="3002" y="80525"/>
                </a:cubicBezTo>
                <a:close/>
                <a:moveTo>
                  <a:pt x="3002" y="87296"/>
                </a:moveTo>
                <a:cubicBezTo>
                  <a:pt x="8273" y="87430"/>
                  <a:pt x="13543" y="87563"/>
                  <a:pt x="18814" y="87696"/>
                </a:cubicBezTo>
                <a:lnTo>
                  <a:pt x="18814" y="91399"/>
                </a:lnTo>
                <a:lnTo>
                  <a:pt x="3002" y="91599"/>
                </a:lnTo>
                <a:close/>
                <a:moveTo>
                  <a:pt x="3002" y="98371"/>
                </a:moveTo>
                <a:cubicBezTo>
                  <a:pt x="8273" y="98271"/>
                  <a:pt x="13543" y="98204"/>
                  <a:pt x="18814" y="98104"/>
                </a:cubicBezTo>
                <a:lnTo>
                  <a:pt x="18814" y="101773"/>
                </a:lnTo>
                <a:cubicBezTo>
                  <a:pt x="13543" y="102073"/>
                  <a:pt x="8273" y="102374"/>
                  <a:pt x="3002" y="102674"/>
                </a:cubicBezTo>
                <a:close/>
                <a:moveTo>
                  <a:pt x="3002" y="109412"/>
                </a:moveTo>
                <a:cubicBezTo>
                  <a:pt x="8273" y="109145"/>
                  <a:pt x="13543" y="108845"/>
                  <a:pt x="18814" y="108545"/>
                </a:cubicBezTo>
                <a:lnTo>
                  <a:pt x="18814" y="112147"/>
                </a:lnTo>
                <a:lnTo>
                  <a:pt x="3002" y="113715"/>
                </a:lnTo>
                <a:close/>
                <a:moveTo>
                  <a:pt x="3002" y="120487"/>
                </a:moveTo>
                <a:lnTo>
                  <a:pt x="18814" y="118952"/>
                </a:lnTo>
                <a:lnTo>
                  <a:pt x="18814" y="122521"/>
                </a:lnTo>
                <a:cubicBezTo>
                  <a:pt x="13543" y="123289"/>
                  <a:pt x="8273" y="124022"/>
                  <a:pt x="3002" y="124790"/>
                </a:cubicBezTo>
                <a:close/>
                <a:moveTo>
                  <a:pt x="3002" y="131561"/>
                </a:moveTo>
                <a:cubicBezTo>
                  <a:pt x="8273" y="130827"/>
                  <a:pt x="13543" y="130093"/>
                  <a:pt x="18814" y="129393"/>
                </a:cubicBezTo>
                <a:lnTo>
                  <a:pt x="18814" y="132929"/>
                </a:lnTo>
                <a:lnTo>
                  <a:pt x="3002" y="135864"/>
                </a:lnTo>
                <a:close/>
                <a:moveTo>
                  <a:pt x="3002" y="142636"/>
                </a:moveTo>
                <a:cubicBezTo>
                  <a:pt x="8273" y="141668"/>
                  <a:pt x="13543" y="140734"/>
                  <a:pt x="18814" y="139800"/>
                </a:cubicBezTo>
                <a:lnTo>
                  <a:pt x="18814" y="143303"/>
                </a:lnTo>
                <a:cubicBezTo>
                  <a:pt x="13543" y="144504"/>
                  <a:pt x="8273" y="145705"/>
                  <a:pt x="3002" y="146939"/>
                </a:cubicBezTo>
                <a:close/>
                <a:moveTo>
                  <a:pt x="3002" y="153677"/>
                </a:moveTo>
                <a:lnTo>
                  <a:pt x="18814" y="150241"/>
                </a:lnTo>
                <a:lnTo>
                  <a:pt x="18814" y="153710"/>
                </a:lnTo>
                <a:lnTo>
                  <a:pt x="3002" y="157980"/>
                </a:lnTo>
                <a:lnTo>
                  <a:pt x="3002" y="15367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8"/>
          <p:cNvSpPr/>
          <p:nvPr/>
        </p:nvSpPr>
        <p:spPr>
          <a:xfrm>
            <a:off x="3944831" y="2025661"/>
            <a:ext cx="548154" cy="2190818"/>
          </a:xfrm>
          <a:custGeom>
            <a:rect b="b" l="l" r="r" t="t"/>
            <a:pathLst>
              <a:path extrusionOk="0" h="165720" w="41464">
                <a:moveTo>
                  <a:pt x="1" y="159415"/>
                </a:moveTo>
                <a:lnTo>
                  <a:pt x="41464" y="165719"/>
                </a:lnTo>
                <a:lnTo>
                  <a:pt x="41464" y="1"/>
                </a:lnTo>
                <a:lnTo>
                  <a:pt x="1" y="14244"/>
                </a:lnTo>
                <a:close/>
                <a:moveTo>
                  <a:pt x="34292" y="157447"/>
                </a:moveTo>
                <a:lnTo>
                  <a:pt x="27353" y="156513"/>
                </a:lnTo>
                <a:lnTo>
                  <a:pt x="27353" y="151876"/>
                </a:lnTo>
                <a:lnTo>
                  <a:pt x="34292" y="152477"/>
                </a:lnTo>
                <a:close/>
                <a:moveTo>
                  <a:pt x="34292" y="149074"/>
                </a:moveTo>
                <a:lnTo>
                  <a:pt x="27353" y="148307"/>
                </a:lnTo>
                <a:lnTo>
                  <a:pt x="27353" y="143670"/>
                </a:lnTo>
                <a:cubicBezTo>
                  <a:pt x="29655" y="143804"/>
                  <a:pt x="31957" y="143971"/>
                  <a:pt x="34292" y="144104"/>
                </a:cubicBezTo>
                <a:close/>
                <a:moveTo>
                  <a:pt x="34292" y="140702"/>
                </a:moveTo>
                <a:lnTo>
                  <a:pt x="27353" y="140101"/>
                </a:lnTo>
                <a:lnTo>
                  <a:pt x="27353" y="135464"/>
                </a:lnTo>
                <a:cubicBezTo>
                  <a:pt x="29655" y="135531"/>
                  <a:pt x="31990" y="135631"/>
                  <a:pt x="34292" y="135731"/>
                </a:cubicBezTo>
                <a:close/>
                <a:moveTo>
                  <a:pt x="34292" y="132329"/>
                </a:moveTo>
                <a:cubicBezTo>
                  <a:pt x="31990" y="132195"/>
                  <a:pt x="29655" y="132029"/>
                  <a:pt x="27353" y="131895"/>
                </a:cubicBezTo>
                <a:lnTo>
                  <a:pt x="27353" y="127259"/>
                </a:lnTo>
                <a:lnTo>
                  <a:pt x="34292" y="127359"/>
                </a:lnTo>
                <a:close/>
                <a:moveTo>
                  <a:pt x="34292" y="123956"/>
                </a:moveTo>
                <a:cubicBezTo>
                  <a:pt x="31990" y="123856"/>
                  <a:pt x="29655" y="123756"/>
                  <a:pt x="27353" y="123656"/>
                </a:cubicBezTo>
                <a:lnTo>
                  <a:pt x="27353" y="119053"/>
                </a:lnTo>
                <a:cubicBezTo>
                  <a:pt x="29655" y="119019"/>
                  <a:pt x="31990" y="118986"/>
                  <a:pt x="34292" y="118986"/>
                </a:cubicBezTo>
                <a:close/>
                <a:moveTo>
                  <a:pt x="34292" y="115584"/>
                </a:moveTo>
                <a:lnTo>
                  <a:pt x="27353" y="115484"/>
                </a:lnTo>
                <a:lnTo>
                  <a:pt x="27353" y="110847"/>
                </a:lnTo>
                <a:cubicBezTo>
                  <a:pt x="29655" y="110747"/>
                  <a:pt x="31957" y="110680"/>
                  <a:pt x="34292" y="110613"/>
                </a:cubicBezTo>
                <a:close/>
                <a:moveTo>
                  <a:pt x="34292" y="107211"/>
                </a:moveTo>
                <a:cubicBezTo>
                  <a:pt x="31957" y="107244"/>
                  <a:pt x="29655" y="107244"/>
                  <a:pt x="27353" y="107244"/>
                </a:cubicBezTo>
                <a:lnTo>
                  <a:pt x="27353" y="102641"/>
                </a:lnTo>
                <a:lnTo>
                  <a:pt x="34292" y="102241"/>
                </a:lnTo>
                <a:close/>
                <a:moveTo>
                  <a:pt x="34292" y="98838"/>
                </a:moveTo>
                <a:cubicBezTo>
                  <a:pt x="31957" y="98905"/>
                  <a:pt x="29655" y="98972"/>
                  <a:pt x="27353" y="99038"/>
                </a:cubicBezTo>
                <a:lnTo>
                  <a:pt x="27353" y="94435"/>
                </a:lnTo>
                <a:cubicBezTo>
                  <a:pt x="29655" y="94235"/>
                  <a:pt x="31957" y="94035"/>
                  <a:pt x="34292" y="93868"/>
                </a:cubicBezTo>
                <a:close/>
                <a:moveTo>
                  <a:pt x="34292" y="90466"/>
                </a:moveTo>
                <a:lnTo>
                  <a:pt x="27353" y="90833"/>
                </a:lnTo>
                <a:lnTo>
                  <a:pt x="27353" y="86196"/>
                </a:lnTo>
                <a:cubicBezTo>
                  <a:pt x="29655" y="85962"/>
                  <a:pt x="31957" y="85729"/>
                  <a:pt x="34292" y="85495"/>
                </a:cubicBezTo>
                <a:close/>
                <a:moveTo>
                  <a:pt x="34292" y="82093"/>
                </a:moveTo>
                <a:cubicBezTo>
                  <a:pt x="31957" y="82293"/>
                  <a:pt x="29655" y="82460"/>
                  <a:pt x="27353" y="82627"/>
                </a:cubicBezTo>
                <a:lnTo>
                  <a:pt x="27353" y="77990"/>
                </a:lnTo>
                <a:cubicBezTo>
                  <a:pt x="29655" y="77723"/>
                  <a:pt x="31957" y="77423"/>
                  <a:pt x="34292" y="77123"/>
                </a:cubicBezTo>
                <a:close/>
                <a:moveTo>
                  <a:pt x="34292" y="73720"/>
                </a:moveTo>
                <a:cubicBezTo>
                  <a:pt x="31957" y="73954"/>
                  <a:pt x="29655" y="74187"/>
                  <a:pt x="27353" y="74421"/>
                </a:cubicBezTo>
                <a:lnTo>
                  <a:pt x="27353" y="69817"/>
                </a:lnTo>
                <a:cubicBezTo>
                  <a:pt x="29655" y="69451"/>
                  <a:pt x="31957" y="69084"/>
                  <a:pt x="34292" y="68750"/>
                </a:cubicBezTo>
                <a:close/>
                <a:moveTo>
                  <a:pt x="27353" y="58009"/>
                </a:moveTo>
                <a:lnTo>
                  <a:pt x="27353" y="53372"/>
                </a:lnTo>
                <a:cubicBezTo>
                  <a:pt x="29655" y="52939"/>
                  <a:pt x="31957" y="52472"/>
                  <a:pt x="34258" y="52005"/>
                </a:cubicBezTo>
                <a:lnTo>
                  <a:pt x="34258" y="56975"/>
                </a:lnTo>
                <a:cubicBezTo>
                  <a:pt x="31957" y="57309"/>
                  <a:pt x="29655" y="57675"/>
                  <a:pt x="27353" y="58009"/>
                </a:cubicBezTo>
                <a:close/>
                <a:moveTo>
                  <a:pt x="34292" y="65348"/>
                </a:moveTo>
                <a:cubicBezTo>
                  <a:pt x="31957" y="65648"/>
                  <a:pt x="29655" y="65948"/>
                  <a:pt x="27353" y="66215"/>
                </a:cubicBezTo>
                <a:lnTo>
                  <a:pt x="27353" y="61578"/>
                </a:lnTo>
                <a:cubicBezTo>
                  <a:pt x="29655" y="61178"/>
                  <a:pt x="31957" y="60778"/>
                  <a:pt x="34292" y="60377"/>
                </a:cubicBezTo>
                <a:close/>
                <a:moveTo>
                  <a:pt x="34292" y="48602"/>
                </a:moveTo>
                <a:cubicBezTo>
                  <a:pt x="31957" y="49003"/>
                  <a:pt x="29655" y="49403"/>
                  <a:pt x="27353" y="49803"/>
                </a:cubicBezTo>
                <a:lnTo>
                  <a:pt x="27353" y="45167"/>
                </a:lnTo>
                <a:lnTo>
                  <a:pt x="34292" y="43632"/>
                </a:lnTo>
                <a:close/>
                <a:moveTo>
                  <a:pt x="34258" y="40230"/>
                </a:moveTo>
                <a:cubicBezTo>
                  <a:pt x="31957" y="40697"/>
                  <a:pt x="29655" y="41164"/>
                  <a:pt x="27353" y="41597"/>
                </a:cubicBezTo>
                <a:lnTo>
                  <a:pt x="27353" y="36961"/>
                </a:lnTo>
                <a:cubicBezTo>
                  <a:pt x="29655" y="36394"/>
                  <a:pt x="31957" y="35826"/>
                  <a:pt x="34258" y="35259"/>
                </a:cubicBezTo>
                <a:close/>
                <a:moveTo>
                  <a:pt x="34258" y="31857"/>
                </a:moveTo>
                <a:cubicBezTo>
                  <a:pt x="31957" y="32357"/>
                  <a:pt x="29655" y="32891"/>
                  <a:pt x="27353" y="33391"/>
                </a:cubicBezTo>
                <a:lnTo>
                  <a:pt x="27353" y="28755"/>
                </a:lnTo>
                <a:cubicBezTo>
                  <a:pt x="29655" y="28121"/>
                  <a:pt x="31957" y="27521"/>
                  <a:pt x="34258" y="26887"/>
                </a:cubicBezTo>
                <a:close/>
                <a:moveTo>
                  <a:pt x="34258" y="23484"/>
                </a:moveTo>
                <a:cubicBezTo>
                  <a:pt x="31957" y="24051"/>
                  <a:pt x="29655" y="24618"/>
                  <a:pt x="27353" y="25186"/>
                </a:cubicBezTo>
                <a:lnTo>
                  <a:pt x="27353" y="20549"/>
                </a:lnTo>
                <a:cubicBezTo>
                  <a:pt x="29655" y="19882"/>
                  <a:pt x="31957" y="19181"/>
                  <a:pt x="34258" y="18514"/>
                </a:cubicBezTo>
                <a:close/>
                <a:moveTo>
                  <a:pt x="27353" y="12343"/>
                </a:moveTo>
                <a:lnTo>
                  <a:pt x="34258" y="10141"/>
                </a:lnTo>
                <a:lnTo>
                  <a:pt x="34258" y="15112"/>
                </a:lnTo>
                <a:lnTo>
                  <a:pt x="27353" y="16980"/>
                </a:lnTo>
                <a:close/>
                <a:moveTo>
                  <a:pt x="18347" y="15112"/>
                </a:moveTo>
                <a:lnTo>
                  <a:pt x="22784" y="13711"/>
                </a:lnTo>
                <a:lnTo>
                  <a:pt x="22784" y="18181"/>
                </a:lnTo>
                <a:lnTo>
                  <a:pt x="18347" y="19348"/>
                </a:lnTo>
                <a:close/>
                <a:moveTo>
                  <a:pt x="18347" y="23117"/>
                </a:moveTo>
                <a:cubicBezTo>
                  <a:pt x="19815" y="22684"/>
                  <a:pt x="21282" y="22250"/>
                  <a:pt x="22750" y="21816"/>
                </a:cubicBezTo>
                <a:lnTo>
                  <a:pt x="22750" y="26253"/>
                </a:lnTo>
                <a:lnTo>
                  <a:pt x="18347" y="27354"/>
                </a:lnTo>
                <a:close/>
                <a:moveTo>
                  <a:pt x="18314" y="31090"/>
                </a:moveTo>
                <a:lnTo>
                  <a:pt x="22750" y="29889"/>
                </a:lnTo>
                <a:lnTo>
                  <a:pt x="22750" y="34359"/>
                </a:lnTo>
                <a:cubicBezTo>
                  <a:pt x="21282" y="34692"/>
                  <a:pt x="19815" y="34993"/>
                  <a:pt x="18314" y="35326"/>
                </a:cubicBezTo>
                <a:close/>
                <a:moveTo>
                  <a:pt x="18314" y="39095"/>
                </a:moveTo>
                <a:cubicBezTo>
                  <a:pt x="19781" y="38729"/>
                  <a:pt x="21249" y="38362"/>
                  <a:pt x="22717" y="37995"/>
                </a:cubicBezTo>
                <a:lnTo>
                  <a:pt x="22717" y="42431"/>
                </a:lnTo>
                <a:lnTo>
                  <a:pt x="18314" y="43332"/>
                </a:lnTo>
                <a:close/>
                <a:moveTo>
                  <a:pt x="18314" y="47068"/>
                </a:moveTo>
                <a:lnTo>
                  <a:pt x="22717" y="46067"/>
                </a:lnTo>
                <a:lnTo>
                  <a:pt x="22717" y="50537"/>
                </a:lnTo>
                <a:cubicBezTo>
                  <a:pt x="21249" y="50804"/>
                  <a:pt x="19781" y="51037"/>
                  <a:pt x="18314" y="51304"/>
                </a:cubicBezTo>
                <a:close/>
                <a:moveTo>
                  <a:pt x="18280" y="55040"/>
                </a:moveTo>
                <a:cubicBezTo>
                  <a:pt x="19748" y="54773"/>
                  <a:pt x="21216" y="54473"/>
                  <a:pt x="22717" y="54173"/>
                </a:cubicBezTo>
                <a:lnTo>
                  <a:pt x="22717" y="58643"/>
                </a:lnTo>
                <a:lnTo>
                  <a:pt x="18280" y="59310"/>
                </a:lnTo>
                <a:close/>
                <a:moveTo>
                  <a:pt x="18280" y="63046"/>
                </a:moveTo>
                <a:lnTo>
                  <a:pt x="22683" y="62279"/>
                </a:lnTo>
                <a:lnTo>
                  <a:pt x="22683" y="66715"/>
                </a:lnTo>
                <a:cubicBezTo>
                  <a:pt x="21216" y="66915"/>
                  <a:pt x="19748" y="67082"/>
                  <a:pt x="18280" y="67282"/>
                </a:cubicBezTo>
                <a:close/>
                <a:moveTo>
                  <a:pt x="18247" y="71018"/>
                </a:moveTo>
                <a:cubicBezTo>
                  <a:pt x="19715" y="70818"/>
                  <a:pt x="21182" y="70585"/>
                  <a:pt x="22683" y="70351"/>
                </a:cubicBezTo>
                <a:lnTo>
                  <a:pt x="22683" y="74821"/>
                </a:lnTo>
                <a:lnTo>
                  <a:pt x="18247" y="75255"/>
                </a:lnTo>
                <a:close/>
                <a:moveTo>
                  <a:pt x="18247" y="79024"/>
                </a:moveTo>
                <a:lnTo>
                  <a:pt x="22650" y="78457"/>
                </a:lnTo>
                <a:lnTo>
                  <a:pt x="22650" y="82927"/>
                </a:lnTo>
                <a:cubicBezTo>
                  <a:pt x="21182" y="83027"/>
                  <a:pt x="19715" y="83160"/>
                  <a:pt x="18247" y="83260"/>
                </a:cubicBezTo>
                <a:close/>
                <a:moveTo>
                  <a:pt x="18214" y="86996"/>
                </a:moveTo>
                <a:cubicBezTo>
                  <a:pt x="19715" y="86863"/>
                  <a:pt x="21182" y="86696"/>
                  <a:pt x="22650" y="86529"/>
                </a:cubicBezTo>
                <a:lnTo>
                  <a:pt x="22650" y="90999"/>
                </a:lnTo>
                <a:lnTo>
                  <a:pt x="18214" y="91233"/>
                </a:lnTo>
                <a:close/>
                <a:moveTo>
                  <a:pt x="18214" y="95002"/>
                </a:moveTo>
                <a:cubicBezTo>
                  <a:pt x="19681" y="94869"/>
                  <a:pt x="21149" y="94769"/>
                  <a:pt x="22617" y="94635"/>
                </a:cubicBezTo>
                <a:lnTo>
                  <a:pt x="22617" y="99105"/>
                </a:lnTo>
                <a:cubicBezTo>
                  <a:pt x="21149" y="99138"/>
                  <a:pt x="19681" y="99172"/>
                  <a:pt x="18214" y="99239"/>
                </a:cubicBezTo>
                <a:close/>
                <a:moveTo>
                  <a:pt x="18214" y="102975"/>
                </a:moveTo>
                <a:cubicBezTo>
                  <a:pt x="19681" y="102908"/>
                  <a:pt x="21149" y="102808"/>
                  <a:pt x="22617" y="102741"/>
                </a:cubicBezTo>
                <a:lnTo>
                  <a:pt x="22617" y="107178"/>
                </a:lnTo>
                <a:lnTo>
                  <a:pt x="18214" y="107211"/>
                </a:lnTo>
                <a:close/>
                <a:moveTo>
                  <a:pt x="18180" y="110980"/>
                </a:moveTo>
                <a:cubicBezTo>
                  <a:pt x="19648" y="110914"/>
                  <a:pt x="21116" y="110880"/>
                  <a:pt x="22617" y="110814"/>
                </a:cubicBezTo>
                <a:lnTo>
                  <a:pt x="22617" y="115283"/>
                </a:lnTo>
                <a:cubicBezTo>
                  <a:pt x="21116" y="115250"/>
                  <a:pt x="19648" y="115250"/>
                  <a:pt x="18180" y="115217"/>
                </a:cubicBezTo>
                <a:close/>
                <a:moveTo>
                  <a:pt x="18180" y="118953"/>
                </a:moveTo>
                <a:cubicBezTo>
                  <a:pt x="19648" y="118953"/>
                  <a:pt x="21116" y="118919"/>
                  <a:pt x="22583" y="118919"/>
                </a:cubicBezTo>
                <a:lnTo>
                  <a:pt x="22583" y="123389"/>
                </a:lnTo>
                <a:cubicBezTo>
                  <a:pt x="21116" y="123322"/>
                  <a:pt x="19648" y="123256"/>
                  <a:pt x="18180" y="123189"/>
                </a:cubicBezTo>
                <a:close/>
                <a:moveTo>
                  <a:pt x="18147" y="126925"/>
                </a:moveTo>
                <a:cubicBezTo>
                  <a:pt x="19615" y="126958"/>
                  <a:pt x="21082" y="126992"/>
                  <a:pt x="22583" y="126992"/>
                </a:cubicBezTo>
                <a:lnTo>
                  <a:pt x="22583" y="131462"/>
                </a:lnTo>
                <a:cubicBezTo>
                  <a:pt x="21116" y="131362"/>
                  <a:pt x="19615" y="131261"/>
                  <a:pt x="18147" y="131195"/>
                </a:cubicBezTo>
                <a:close/>
                <a:moveTo>
                  <a:pt x="18147" y="134931"/>
                </a:moveTo>
                <a:lnTo>
                  <a:pt x="22550" y="135098"/>
                </a:lnTo>
                <a:lnTo>
                  <a:pt x="22550" y="139567"/>
                </a:lnTo>
                <a:cubicBezTo>
                  <a:pt x="21082" y="139434"/>
                  <a:pt x="19615" y="139301"/>
                  <a:pt x="18147" y="139167"/>
                </a:cubicBezTo>
                <a:close/>
                <a:moveTo>
                  <a:pt x="18114" y="142903"/>
                </a:moveTo>
                <a:cubicBezTo>
                  <a:pt x="19615" y="143003"/>
                  <a:pt x="21082" y="143103"/>
                  <a:pt x="22550" y="143203"/>
                </a:cubicBezTo>
                <a:lnTo>
                  <a:pt x="22550" y="147673"/>
                </a:lnTo>
                <a:cubicBezTo>
                  <a:pt x="21082" y="147506"/>
                  <a:pt x="19615" y="147340"/>
                  <a:pt x="18114" y="147140"/>
                </a:cubicBezTo>
                <a:close/>
                <a:moveTo>
                  <a:pt x="18114" y="150909"/>
                </a:moveTo>
                <a:lnTo>
                  <a:pt x="22517" y="151276"/>
                </a:lnTo>
                <a:lnTo>
                  <a:pt x="22517" y="155746"/>
                </a:lnTo>
                <a:lnTo>
                  <a:pt x="18114" y="155145"/>
                </a:lnTo>
                <a:close/>
                <a:moveTo>
                  <a:pt x="14478" y="154745"/>
                </a:moveTo>
                <a:lnTo>
                  <a:pt x="11275" y="154311"/>
                </a:lnTo>
                <a:lnTo>
                  <a:pt x="11275" y="150375"/>
                </a:lnTo>
                <a:lnTo>
                  <a:pt x="14478" y="150642"/>
                </a:lnTo>
                <a:close/>
                <a:moveTo>
                  <a:pt x="14478" y="146873"/>
                </a:moveTo>
                <a:cubicBezTo>
                  <a:pt x="13410" y="146739"/>
                  <a:pt x="12343" y="146606"/>
                  <a:pt x="11275" y="146506"/>
                </a:cubicBezTo>
                <a:lnTo>
                  <a:pt x="11275" y="142536"/>
                </a:lnTo>
                <a:cubicBezTo>
                  <a:pt x="12343" y="142603"/>
                  <a:pt x="13410" y="142670"/>
                  <a:pt x="14478" y="142736"/>
                </a:cubicBezTo>
                <a:close/>
                <a:moveTo>
                  <a:pt x="11275" y="138667"/>
                </a:moveTo>
                <a:lnTo>
                  <a:pt x="11275" y="134731"/>
                </a:lnTo>
                <a:cubicBezTo>
                  <a:pt x="12343" y="134764"/>
                  <a:pt x="13410" y="134797"/>
                  <a:pt x="14478" y="134864"/>
                </a:cubicBezTo>
                <a:lnTo>
                  <a:pt x="14478" y="138967"/>
                </a:lnTo>
                <a:cubicBezTo>
                  <a:pt x="13410" y="138867"/>
                  <a:pt x="12343" y="138767"/>
                  <a:pt x="11275" y="138667"/>
                </a:cubicBezTo>
                <a:close/>
                <a:moveTo>
                  <a:pt x="14478" y="131061"/>
                </a:moveTo>
                <a:cubicBezTo>
                  <a:pt x="13410" y="130995"/>
                  <a:pt x="12343" y="130928"/>
                  <a:pt x="11275" y="130828"/>
                </a:cubicBezTo>
                <a:lnTo>
                  <a:pt x="11275" y="126892"/>
                </a:lnTo>
                <a:cubicBezTo>
                  <a:pt x="12343" y="126925"/>
                  <a:pt x="13410" y="126925"/>
                  <a:pt x="14478" y="126958"/>
                </a:cubicBezTo>
                <a:close/>
                <a:moveTo>
                  <a:pt x="11275" y="123022"/>
                </a:moveTo>
                <a:lnTo>
                  <a:pt x="11275" y="119086"/>
                </a:lnTo>
                <a:cubicBezTo>
                  <a:pt x="12343" y="119053"/>
                  <a:pt x="13410" y="119053"/>
                  <a:pt x="14478" y="119053"/>
                </a:cubicBezTo>
                <a:lnTo>
                  <a:pt x="14478" y="123156"/>
                </a:lnTo>
                <a:cubicBezTo>
                  <a:pt x="13410" y="123122"/>
                  <a:pt x="12343" y="123056"/>
                  <a:pt x="11275" y="123022"/>
                </a:cubicBezTo>
                <a:close/>
                <a:moveTo>
                  <a:pt x="14478" y="115250"/>
                </a:moveTo>
                <a:cubicBezTo>
                  <a:pt x="13410" y="115217"/>
                  <a:pt x="12343" y="115217"/>
                  <a:pt x="11275" y="115183"/>
                </a:cubicBezTo>
                <a:lnTo>
                  <a:pt x="11275" y="111247"/>
                </a:lnTo>
                <a:cubicBezTo>
                  <a:pt x="12343" y="111214"/>
                  <a:pt x="13410" y="111180"/>
                  <a:pt x="14478" y="111147"/>
                </a:cubicBezTo>
                <a:close/>
                <a:moveTo>
                  <a:pt x="11275" y="107378"/>
                </a:moveTo>
                <a:lnTo>
                  <a:pt x="11275" y="103408"/>
                </a:lnTo>
                <a:cubicBezTo>
                  <a:pt x="12343" y="103375"/>
                  <a:pt x="13410" y="103308"/>
                  <a:pt x="14478" y="103241"/>
                </a:cubicBezTo>
                <a:lnTo>
                  <a:pt x="14478" y="107344"/>
                </a:lnTo>
                <a:cubicBezTo>
                  <a:pt x="13410" y="107344"/>
                  <a:pt x="12343" y="107344"/>
                  <a:pt x="11275" y="107378"/>
                </a:cubicBezTo>
                <a:close/>
                <a:moveTo>
                  <a:pt x="14478" y="99439"/>
                </a:moveTo>
                <a:cubicBezTo>
                  <a:pt x="13410" y="99472"/>
                  <a:pt x="12343" y="99505"/>
                  <a:pt x="11275" y="99539"/>
                </a:cubicBezTo>
                <a:lnTo>
                  <a:pt x="11275" y="95603"/>
                </a:lnTo>
                <a:cubicBezTo>
                  <a:pt x="12343" y="95503"/>
                  <a:pt x="13410" y="95436"/>
                  <a:pt x="14478" y="95336"/>
                </a:cubicBezTo>
                <a:close/>
                <a:moveTo>
                  <a:pt x="14478" y="91533"/>
                </a:moveTo>
                <a:cubicBezTo>
                  <a:pt x="13410" y="91600"/>
                  <a:pt x="12343" y="91666"/>
                  <a:pt x="11275" y="91733"/>
                </a:cubicBezTo>
                <a:lnTo>
                  <a:pt x="11275" y="87764"/>
                </a:lnTo>
                <a:cubicBezTo>
                  <a:pt x="12343" y="87664"/>
                  <a:pt x="13410" y="87564"/>
                  <a:pt x="14478" y="87430"/>
                </a:cubicBezTo>
                <a:close/>
                <a:moveTo>
                  <a:pt x="14478" y="83627"/>
                </a:moveTo>
                <a:cubicBezTo>
                  <a:pt x="13410" y="83727"/>
                  <a:pt x="12343" y="83794"/>
                  <a:pt x="11275" y="83894"/>
                </a:cubicBezTo>
                <a:lnTo>
                  <a:pt x="11275" y="79958"/>
                </a:lnTo>
                <a:cubicBezTo>
                  <a:pt x="12343" y="79825"/>
                  <a:pt x="13410" y="79658"/>
                  <a:pt x="14478" y="79524"/>
                </a:cubicBezTo>
                <a:close/>
                <a:moveTo>
                  <a:pt x="14478" y="75755"/>
                </a:moveTo>
                <a:cubicBezTo>
                  <a:pt x="13410" y="75855"/>
                  <a:pt x="12343" y="75955"/>
                  <a:pt x="11275" y="76055"/>
                </a:cubicBezTo>
                <a:lnTo>
                  <a:pt x="11275" y="72119"/>
                </a:lnTo>
                <a:cubicBezTo>
                  <a:pt x="12343" y="71952"/>
                  <a:pt x="13410" y="71786"/>
                  <a:pt x="14478" y="71619"/>
                </a:cubicBezTo>
                <a:close/>
                <a:moveTo>
                  <a:pt x="14478" y="67849"/>
                </a:moveTo>
                <a:cubicBezTo>
                  <a:pt x="13410" y="67983"/>
                  <a:pt x="12343" y="68116"/>
                  <a:pt x="11275" y="68250"/>
                </a:cubicBezTo>
                <a:lnTo>
                  <a:pt x="11275" y="64280"/>
                </a:lnTo>
                <a:cubicBezTo>
                  <a:pt x="12343" y="64113"/>
                  <a:pt x="13410" y="63913"/>
                  <a:pt x="14478" y="63746"/>
                </a:cubicBezTo>
                <a:close/>
                <a:moveTo>
                  <a:pt x="14478" y="59944"/>
                </a:moveTo>
                <a:cubicBezTo>
                  <a:pt x="13410" y="60111"/>
                  <a:pt x="12343" y="60244"/>
                  <a:pt x="11275" y="60411"/>
                </a:cubicBezTo>
                <a:lnTo>
                  <a:pt x="11275" y="56475"/>
                </a:lnTo>
                <a:cubicBezTo>
                  <a:pt x="12343" y="56274"/>
                  <a:pt x="13410" y="56041"/>
                  <a:pt x="14478" y="55841"/>
                </a:cubicBezTo>
                <a:close/>
                <a:moveTo>
                  <a:pt x="14478" y="52038"/>
                </a:moveTo>
                <a:cubicBezTo>
                  <a:pt x="13410" y="52205"/>
                  <a:pt x="12343" y="52405"/>
                  <a:pt x="11275" y="52572"/>
                </a:cubicBezTo>
                <a:lnTo>
                  <a:pt x="11275" y="48636"/>
                </a:lnTo>
                <a:cubicBezTo>
                  <a:pt x="12343" y="48402"/>
                  <a:pt x="13410" y="48169"/>
                  <a:pt x="14478" y="47935"/>
                </a:cubicBezTo>
                <a:close/>
                <a:moveTo>
                  <a:pt x="14478" y="44132"/>
                </a:moveTo>
                <a:cubicBezTo>
                  <a:pt x="13410" y="44333"/>
                  <a:pt x="12343" y="44566"/>
                  <a:pt x="11275" y="44766"/>
                </a:cubicBezTo>
                <a:lnTo>
                  <a:pt x="11275" y="40830"/>
                </a:lnTo>
                <a:cubicBezTo>
                  <a:pt x="12343" y="40563"/>
                  <a:pt x="13410" y="40296"/>
                  <a:pt x="14478" y="40029"/>
                </a:cubicBezTo>
                <a:close/>
                <a:moveTo>
                  <a:pt x="11275" y="36927"/>
                </a:moveTo>
                <a:lnTo>
                  <a:pt x="11275" y="32991"/>
                </a:lnTo>
                <a:cubicBezTo>
                  <a:pt x="12343" y="32691"/>
                  <a:pt x="13410" y="32424"/>
                  <a:pt x="14478" y="32124"/>
                </a:cubicBezTo>
                <a:lnTo>
                  <a:pt x="14478" y="36227"/>
                </a:lnTo>
                <a:cubicBezTo>
                  <a:pt x="13410" y="36460"/>
                  <a:pt x="12343" y="36694"/>
                  <a:pt x="11275" y="36927"/>
                </a:cubicBezTo>
                <a:close/>
                <a:moveTo>
                  <a:pt x="14478" y="28321"/>
                </a:moveTo>
                <a:cubicBezTo>
                  <a:pt x="13410" y="28588"/>
                  <a:pt x="12343" y="28855"/>
                  <a:pt x="11275" y="29122"/>
                </a:cubicBezTo>
                <a:lnTo>
                  <a:pt x="11275" y="25186"/>
                </a:lnTo>
                <a:cubicBezTo>
                  <a:pt x="12343" y="24852"/>
                  <a:pt x="13410" y="24552"/>
                  <a:pt x="14478" y="24218"/>
                </a:cubicBezTo>
                <a:close/>
                <a:moveTo>
                  <a:pt x="11275" y="17347"/>
                </a:moveTo>
                <a:lnTo>
                  <a:pt x="14478" y="16313"/>
                </a:lnTo>
                <a:lnTo>
                  <a:pt x="14478" y="20415"/>
                </a:lnTo>
                <a:lnTo>
                  <a:pt x="11275" y="21283"/>
                </a:lnTo>
                <a:close/>
                <a:moveTo>
                  <a:pt x="8340" y="154044"/>
                </a:moveTo>
                <a:lnTo>
                  <a:pt x="5571" y="153644"/>
                </a:lnTo>
                <a:lnTo>
                  <a:pt x="5571" y="149942"/>
                </a:lnTo>
                <a:lnTo>
                  <a:pt x="8340" y="150175"/>
                </a:lnTo>
                <a:close/>
                <a:moveTo>
                  <a:pt x="8340" y="146272"/>
                </a:moveTo>
                <a:cubicBezTo>
                  <a:pt x="7406" y="146172"/>
                  <a:pt x="6472" y="146072"/>
                  <a:pt x="5571" y="145972"/>
                </a:cubicBezTo>
                <a:lnTo>
                  <a:pt x="5571" y="142269"/>
                </a:lnTo>
                <a:cubicBezTo>
                  <a:pt x="6472" y="142303"/>
                  <a:pt x="7406" y="142369"/>
                  <a:pt x="8340" y="142436"/>
                </a:cubicBezTo>
                <a:close/>
                <a:moveTo>
                  <a:pt x="8307" y="138533"/>
                </a:moveTo>
                <a:cubicBezTo>
                  <a:pt x="7406" y="138433"/>
                  <a:pt x="6472" y="138367"/>
                  <a:pt x="5538" y="138266"/>
                </a:cubicBezTo>
                <a:lnTo>
                  <a:pt x="5538" y="134564"/>
                </a:lnTo>
                <a:cubicBezTo>
                  <a:pt x="6472" y="134597"/>
                  <a:pt x="7406" y="134631"/>
                  <a:pt x="8307" y="134664"/>
                </a:cubicBezTo>
                <a:close/>
                <a:moveTo>
                  <a:pt x="8307" y="130761"/>
                </a:moveTo>
                <a:cubicBezTo>
                  <a:pt x="7373" y="130694"/>
                  <a:pt x="6439" y="130628"/>
                  <a:pt x="5538" y="130561"/>
                </a:cubicBezTo>
                <a:lnTo>
                  <a:pt x="5538" y="126858"/>
                </a:lnTo>
                <a:cubicBezTo>
                  <a:pt x="6439" y="126892"/>
                  <a:pt x="7373" y="126892"/>
                  <a:pt x="8307" y="126925"/>
                </a:cubicBezTo>
                <a:close/>
                <a:moveTo>
                  <a:pt x="8273" y="122989"/>
                </a:moveTo>
                <a:cubicBezTo>
                  <a:pt x="7339" y="122956"/>
                  <a:pt x="6439" y="122922"/>
                  <a:pt x="5505" y="122889"/>
                </a:cubicBezTo>
                <a:lnTo>
                  <a:pt x="5505" y="119186"/>
                </a:lnTo>
                <a:cubicBezTo>
                  <a:pt x="6439" y="119186"/>
                  <a:pt x="7339" y="119153"/>
                  <a:pt x="8273" y="119153"/>
                </a:cubicBezTo>
                <a:close/>
                <a:moveTo>
                  <a:pt x="8240" y="115250"/>
                </a:moveTo>
                <a:cubicBezTo>
                  <a:pt x="7339" y="115217"/>
                  <a:pt x="6405" y="115217"/>
                  <a:pt x="5471" y="115183"/>
                </a:cubicBezTo>
                <a:lnTo>
                  <a:pt x="5471" y="111481"/>
                </a:lnTo>
                <a:cubicBezTo>
                  <a:pt x="6405" y="111481"/>
                  <a:pt x="7339" y="111447"/>
                  <a:pt x="8240" y="111414"/>
                </a:cubicBezTo>
                <a:close/>
                <a:moveTo>
                  <a:pt x="8240" y="107478"/>
                </a:moveTo>
                <a:cubicBezTo>
                  <a:pt x="7306" y="107511"/>
                  <a:pt x="6372" y="107511"/>
                  <a:pt x="5471" y="107511"/>
                </a:cubicBezTo>
                <a:lnTo>
                  <a:pt x="5471" y="103808"/>
                </a:lnTo>
                <a:cubicBezTo>
                  <a:pt x="6372" y="103742"/>
                  <a:pt x="7306" y="103708"/>
                  <a:pt x="8240" y="103642"/>
                </a:cubicBezTo>
                <a:close/>
                <a:moveTo>
                  <a:pt x="8206" y="99739"/>
                </a:moveTo>
                <a:cubicBezTo>
                  <a:pt x="7272" y="99772"/>
                  <a:pt x="6372" y="99772"/>
                  <a:pt x="5438" y="99806"/>
                </a:cubicBezTo>
                <a:lnTo>
                  <a:pt x="5438" y="96103"/>
                </a:lnTo>
                <a:cubicBezTo>
                  <a:pt x="6372" y="96036"/>
                  <a:pt x="7272" y="95970"/>
                  <a:pt x="8206" y="95903"/>
                </a:cubicBezTo>
                <a:close/>
                <a:moveTo>
                  <a:pt x="8173" y="91967"/>
                </a:moveTo>
                <a:cubicBezTo>
                  <a:pt x="7272" y="92033"/>
                  <a:pt x="6338" y="92067"/>
                  <a:pt x="5404" y="92133"/>
                </a:cubicBezTo>
                <a:lnTo>
                  <a:pt x="5404" y="88431"/>
                </a:lnTo>
                <a:cubicBezTo>
                  <a:pt x="6338" y="88331"/>
                  <a:pt x="7272" y="88231"/>
                  <a:pt x="8173" y="88131"/>
                </a:cubicBezTo>
                <a:close/>
                <a:moveTo>
                  <a:pt x="8173" y="84228"/>
                </a:moveTo>
                <a:cubicBezTo>
                  <a:pt x="7239" y="84295"/>
                  <a:pt x="6305" y="84361"/>
                  <a:pt x="5404" y="84428"/>
                </a:cubicBezTo>
                <a:lnTo>
                  <a:pt x="5404" y="80725"/>
                </a:lnTo>
                <a:cubicBezTo>
                  <a:pt x="6305" y="80625"/>
                  <a:pt x="7239" y="80492"/>
                  <a:pt x="8173" y="80392"/>
                </a:cubicBezTo>
                <a:close/>
                <a:moveTo>
                  <a:pt x="8140" y="76456"/>
                </a:moveTo>
                <a:cubicBezTo>
                  <a:pt x="7206" y="76556"/>
                  <a:pt x="6305" y="76656"/>
                  <a:pt x="5371" y="76756"/>
                </a:cubicBezTo>
                <a:lnTo>
                  <a:pt x="5371" y="73053"/>
                </a:lnTo>
                <a:cubicBezTo>
                  <a:pt x="6305" y="72920"/>
                  <a:pt x="7206" y="72753"/>
                  <a:pt x="8140" y="72620"/>
                </a:cubicBezTo>
                <a:close/>
                <a:moveTo>
                  <a:pt x="8140" y="68717"/>
                </a:moveTo>
                <a:cubicBezTo>
                  <a:pt x="7206" y="68817"/>
                  <a:pt x="6272" y="68950"/>
                  <a:pt x="5371" y="69050"/>
                </a:cubicBezTo>
                <a:lnTo>
                  <a:pt x="5371" y="65348"/>
                </a:lnTo>
                <a:cubicBezTo>
                  <a:pt x="6272" y="65181"/>
                  <a:pt x="7206" y="65014"/>
                  <a:pt x="8140" y="64847"/>
                </a:cubicBezTo>
                <a:close/>
                <a:moveTo>
                  <a:pt x="8106" y="60944"/>
                </a:moveTo>
                <a:cubicBezTo>
                  <a:pt x="7172" y="61078"/>
                  <a:pt x="6272" y="61211"/>
                  <a:pt x="5338" y="61378"/>
                </a:cubicBezTo>
                <a:lnTo>
                  <a:pt x="5338" y="57675"/>
                </a:lnTo>
                <a:cubicBezTo>
                  <a:pt x="6272" y="57475"/>
                  <a:pt x="7172" y="57275"/>
                  <a:pt x="8106" y="57108"/>
                </a:cubicBezTo>
                <a:close/>
                <a:moveTo>
                  <a:pt x="8073" y="53206"/>
                </a:moveTo>
                <a:cubicBezTo>
                  <a:pt x="7172" y="53339"/>
                  <a:pt x="6238" y="53506"/>
                  <a:pt x="5304" y="53673"/>
                </a:cubicBezTo>
                <a:lnTo>
                  <a:pt x="5304" y="49970"/>
                </a:lnTo>
                <a:cubicBezTo>
                  <a:pt x="6238" y="49770"/>
                  <a:pt x="7172" y="49570"/>
                  <a:pt x="8073" y="49370"/>
                </a:cubicBezTo>
                <a:close/>
                <a:moveTo>
                  <a:pt x="8073" y="45433"/>
                </a:moveTo>
                <a:cubicBezTo>
                  <a:pt x="7139" y="45634"/>
                  <a:pt x="6205" y="45800"/>
                  <a:pt x="5304" y="46000"/>
                </a:cubicBezTo>
                <a:lnTo>
                  <a:pt x="5304" y="42264"/>
                </a:lnTo>
                <a:cubicBezTo>
                  <a:pt x="6205" y="42064"/>
                  <a:pt x="7139" y="41831"/>
                  <a:pt x="8073" y="41597"/>
                </a:cubicBezTo>
                <a:close/>
                <a:moveTo>
                  <a:pt x="8040" y="37694"/>
                </a:moveTo>
                <a:cubicBezTo>
                  <a:pt x="7106" y="37895"/>
                  <a:pt x="6205" y="38095"/>
                  <a:pt x="5271" y="38295"/>
                </a:cubicBezTo>
                <a:lnTo>
                  <a:pt x="5271" y="34592"/>
                </a:lnTo>
                <a:cubicBezTo>
                  <a:pt x="6205" y="34359"/>
                  <a:pt x="7106" y="34092"/>
                  <a:pt x="8040" y="33825"/>
                </a:cubicBezTo>
                <a:close/>
                <a:moveTo>
                  <a:pt x="8006" y="29922"/>
                </a:moveTo>
                <a:cubicBezTo>
                  <a:pt x="7106" y="30156"/>
                  <a:pt x="6172" y="30389"/>
                  <a:pt x="5238" y="30589"/>
                </a:cubicBezTo>
                <a:lnTo>
                  <a:pt x="5238" y="26887"/>
                </a:lnTo>
                <a:cubicBezTo>
                  <a:pt x="6172" y="26620"/>
                  <a:pt x="7106" y="26353"/>
                  <a:pt x="8006" y="26086"/>
                </a:cubicBezTo>
                <a:close/>
                <a:moveTo>
                  <a:pt x="5238" y="19215"/>
                </a:moveTo>
                <a:lnTo>
                  <a:pt x="8006" y="18314"/>
                </a:lnTo>
                <a:lnTo>
                  <a:pt x="8006" y="22150"/>
                </a:lnTo>
                <a:lnTo>
                  <a:pt x="5238" y="2291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8"/>
          <p:cNvSpPr/>
          <p:nvPr/>
        </p:nvSpPr>
        <p:spPr>
          <a:xfrm>
            <a:off x="3317757" y="2619677"/>
            <a:ext cx="204632" cy="1574753"/>
          </a:xfrm>
          <a:custGeom>
            <a:rect b="b" l="l" r="r" t="t"/>
            <a:pathLst>
              <a:path extrusionOk="0" h="119119" w="15479">
                <a:moveTo>
                  <a:pt x="1" y="5070"/>
                </a:moveTo>
                <a:lnTo>
                  <a:pt x="1" y="115383"/>
                </a:lnTo>
                <a:lnTo>
                  <a:pt x="15478" y="119119"/>
                </a:lnTo>
                <a:lnTo>
                  <a:pt x="15478" y="0"/>
                </a:lnTo>
                <a:close/>
                <a:moveTo>
                  <a:pt x="2002" y="107744"/>
                </a:moveTo>
                <a:lnTo>
                  <a:pt x="13344" y="110246"/>
                </a:lnTo>
                <a:lnTo>
                  <a:pt x="13344" y="113314"/>
                </a:lnTo>
                <a:lnTo>
                  <a:pt x="2002" y="110246"/>
                </a:lnTo>
                <a:close/>
                <a:moveTo>
                  <a:pt x="2002" y="100272"/>
                </a:moveTo>
                <a:cubicBezTo>
                  <a:pt x="5771" y="100939"/>
                  <a:pt x="9541" y="101639"/>
                  <a:pt x="13344" y="102307"/>
                </a:cubicBezTo>
                <a:lnTo>
                  <a:pt x="13344" y="105375"/>
                </a:lnTo>
                <a:lnTo>
                  <a:pt x="2002" y="102807"/>
                </a:lnTo>
                <a:close/>
                <a:moveTo>
                  <a:pt x="2002" y="92800"/>
                </a:moveTo>
                <a:cubicBezTo>
                  <a:pt x="5771" y="93333"/>
                  <a:pt x="9541" y="93834"/>
                  <a:pt x="13344" y="94368"/>
                </a:cubicBezTo>
                <a:lnTo>
                  <a:pt x="13344" y="97436"/>
                </a:lnTo>
                <a:lnTo>
                  <a:pt x="2002" y="95335"/>
                </a:lnTo>
                <a:close/>
                <a:moveTo>
                  <a:pt x="2002" y="85328"/>
                </a:moveTo>
                <a:cubicBezTo>
                  <a:pt x="5771" y="85695"/>
                  <a:pt x="9541" y="86062"/>
                  <a:pt x="13344" y="86429"/>
                </a:cubicBezTo>
                <a:lnTo>
                  <a:pt x="13344" y="89497"/>
                </a:lnTo>
                <a:cubicBezTo>
                  <a:pt x="9541" y="88964"/>
                  <a:pt x="5771" y="88430"/>
                  <a:pt x="2002" y="87896"/>
                </a:cubicBezTo>
                <a:close/>
                <a:moveTo>
                  <a:pt x="2002" y="77856"/>
                </a:moveTo>
                <a:cubicBezTo>
                  <a:pt x="5771" y="78056"/>
                  <a:pt x="9541" y="78256"/>
                  <a:pt x="13344" y="78490"/>
                </a:cubicBezTo>
                <a:lnTo>
                  <a:pt x="13344" y="81558"/>
                </a:lnTo>
                <a:cubicBezTo>
                  <a:pt x="9541" y="81191"/>
                  <a:pt x="5771" y="80825"/>
                  <a:pt x="2002" y="80458"/>
                </a:cubicBezTo>
                <a:close/>
                <a:moveTo>
                  <a:pt x="2002" y="70384"/>
                </a:moveTo>
                <a:cubicBezTo>
                  <a:pt x="5771" y="70417"/>
                  <a:pt x="9541" y="70484"/>
                  <a:pt x="13344" y="70551"/>
                </a:cubicBezTo>
                <a:lnTo>
                  <a:pt x="13344" y="73619"/>
                </a:lnTo>
                <a:cubicBezTo>
                  <a:pt x="9541" y="73419"/>
                  <a:pt x="5771" y="73219"/>
                  <a:pt x="2002" y="72986"/>
                </a:cubicBezTo>
                <a:close/>
                <a:moveTo>
                  <a:pt x="2002" y="62912"/>
                </a:moveTo>
                <a:cubicBezTo>
                  <a:pt x="5771" y="62812"/>
                  <a:pt x="9541" y="62712"/>
                  <a:pt x="13344" y="62612"/>
                </a:cubicBezTo>
                <a:lnTo>
                  <a:pt x="13344" y="65680"/>
                </a:lnTo>
                <a:cubicBezTo>
                  <a:pt x="9541" y="65647"/>
                  <a:pt x="5771" y="65580"/>
                  <a:pt x="2002" y="65547"/>
                </a:cubicBezTo>
                <a:close/>
                <a:moveTo>
                  <a:pt x="2002" y="55406"/>
                </a:moveTo>
                <a:lnTo>
                  <a:pt x="13344" y="54672"/>
                </a:lnTo>
                <a:lnTo>
                  <a:pt x="13344" y="57741"/>
                </a:lnTo>
                <a:cubicBezTo>
                  <a:pt x="9541" y="57875"/>
                  <a:pt x="5771" y="57975"/>
                  <a:pt x="2002" y="58108"/>
                </a:cubicBezTo>
                <a:close/>
                <a:moveTo>
                  <a:pt x="2002" y="47934"/>
                </a:moveTo>
                <a:lnTo>
                  <a:pt x="13344" y="46733"/>
                </a:lnTo>
                <a:lnTo>
                  <a:pt x="13344" y="49802"/>
                </a:lnTo>
                <a:cubicBezTo>
                  <a:pt x="9541" y="50103"/>
                  <a:pt x="5771" y="50369"/>
                  <a:pt x="2002" y="50636"/>
                </a:cubicBezTo>
                <a:close/>
                <a:moveTo>
                  <a:pt x="2002" y="40462"/>
                </a:moveTo>
                <a:lnTo>
                  <a:pt x="13344" y="38794"/>
                </a:lnTo>
                <a:lnTo>
                  <a:pt x="13344" y="41863"/>
                </a:lnTo>
                <a:cubicBezTo>
                  <a:pt x="9541" y="42330"/>
                  <a:pt x="5771" y="42764"/>
                  <a:pt x="2002" y="43198"/>
                </a:cubicBezTo>
                <a:close/>
                <a:moveTo>
                  <a:pt x="2002" y="32990"/>
                </a:moveTo>
                <a:cubicBezTo>
                  <a:pt x="5771" y="32290"/>
                  <a:pt x="9541" y="31556"/>
                  <a:pt x="13344" y="30855"/>
                </a:cubicBezTo>
                <a:lnTo>
                  <a:pt x="13344" y="33924"/>
                </a:lnTo>
                <a:lnTo>
                  <a:pt x="2002" y="35759"/>
                </a:lnTo>
                <a:close/>
                <a:moveTo>
                  <a:pt x="2002" y="25518"/>
                </a:moveTo>
                <a:cubicBezTo>
                  <a:pt x="5771" y="24651"/>
                  <a:pt x="9541" y="23784"/>
                  <a:pt x="13344" y="22916"/>
                </a:cubicBezTo>
                <a:lnTo>
                  <a:pt x="13344" y="25985"/>
                </a:lnTo>
                <a:lnTo>
                  <a:pt x="2002" y="28287"/>
                </a:lnTo>
                <a:close/>
                <a:moveTo>
                  <a:pt x="2002" y="18046"/>
                </a:moveTo>
                <a:cubicBezTo>
                  <a:pt x="5771" y="17012"/>
                  <a:pt x="9541" y="15978"/>
                  <a:pt x="13344" y="14977"/>
                </a:cubicBezTo>
                <a:lnTo>
                  <a:pt x="13344" y="18046"/>
                </a:lnTo>
                <a:lnTo>
                  <a:pt x="2002" y="20848"/>
                </a:lnTo>
                <a:close/>
                <a:moveTo>
                  <a:pt x="2002" y="10574"/>
                </a:moveTo>
                <a:lnTo>
                  <a:pt x="13344" y="7038"/>
                </a:lnTo>
                <a:lnTo>
                  <a:pt x="13344" y="10141"/>
                </a:lnTo>
                <a:lnTo>
                  <a:pt x="2002" y="1341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8"/>
          <p:cNvSpPr/>
          <p:nvPr/>
        </p:nvSpPr>
        <p:spPr>
          <a:xfrm>
            <a:off x="3539125" y="2621872"/>
            <a:ext cx="392938" cy="1571673"/>
          </a:xfrm>
          <a:custGeom>
            <a:rect b="b" l="l" r="r" t="t"/>
            <a:pathLst>
              <a:path extrusionOk="0" h="118886" w="29723">
                <a:moveTo>
                  <a:pt x="29722" y="10208"/>
                </a:moveTo>
                <a:lnTo>
                  <a:pt x="1" y="1"/>
                </a:lnTo>
                <a:lnTo>
                  <a:pt x="1" y="118886"/>
                </a:lnTo>
                <a:lnTo>
                  <a:pt x="29722" y="114349"/>
                </a:lnTo>
                <a:lnTo>
                  <a:pt x="29722" y="10208"/>
                </a:lnTo>
                <a:close/>
                <a:moveTo>
                  <a:pt x="5138" y="109379"/>
                </a:moveTo>
                <a:lnTo>
                  <a:pt x="10108" y="108945"/>
                </a:lnTo>
                <a:lnTo>
                  <a:pt x="10108" y="112248"/>
                </a:lnTo>
                <a:lnTo>
                  <a:pt x="5138" y="112948"/>
                </a:lnTo>
                <a:close/>
                <a:moveTo>
                  <a:pt x="5138" y="103375"/>
                </a:moveTo>
                <a:cubicBezTo>
                  <a:pt x="6806" y="103275"/>
                  <a:pt x="8440" y="103141"/>
                  <a:pt x="10108" y="103041"/>
                </a:cubicBezTo>
                <a:lnTo>
                  <a:pt x="10108" y="106377"/>
                </a:lnTo>
                <a:cubicBezTo>
                  <a:pt x="8440" y="106544"/>
                  <a:pt x="6806" y="106744"/>
                  <a:pt x="5138" y="106944"/>
                </a:cubicBezTo>
                <a:close/>
                <a:moveTo>
                  <a:pt x="5138" y="97371"/>
                </a:moveTo>
                <a:cubicBezTo>
                  <a:pt x="6806" y="97270"/>
                  <a:pt x="8440" y="97237"/>
                  <a:pt x="10108" y="97170"/>
                </a:cubicBezTo>
                <a:lnTo>
                  <a:pt x="10108" y="100473"/>
                </a:lnTo>
                <a:cubicBezTo>
                  <a:pt x="8440" y="100640"/>
                  <a:pt x="6806" y="100773"/>
                  <a:pt x="5138" y="100940"/>
                </a:cubicBezTo>
                <a:close/>
                <a:moveTo>
                  <a:pt x="5138" y="91366"/>
                </a:moveTo>
                <a:cubicBezTo>
                  <a:pt x="6806" y="91333"/>
                  <a:pt x="8440" y="91299"/>
                  <a:pt x="10108" y="91266"/>
                </a:cubicBezTo>
                <a:lnTo>
                  <a:pt x="10108" y="94602"/>
                </a:lnTo>
                <a:cubicBezTo>
                  <a:pt x="8440" y="94702"/>
                  <a:pt x="6806" y="94802"/>
                  <a:pt x="5138" y="94902"/>
                </a:cubicBezTo>
                <a:close/>
                <a:moveTo>
                  <a:pt x="5138" y="85329"/>
                </a:moveTo>
                <a:cubicBezTo>
                  <a:pt x="6806" y="85362"/>
                  <a:pt x="8440" y="85362"/>
                  <a:pt x="10108" y="85395"/>
                </a:cubicBezTo>
                <a:lnTo>
                  <a:pt x="10108" y="88698"/>
                </a:lnTo>
                <a:cubicBezTo>
                  <a:pt x="8440" y="88764"/>
                  <a:pt x="6806" y="88831"/>
                  <a:pt x="5138" y="88898"/>
                </a:cubicBezTo>
                <a:close/>
                <a:moveTo>
                  <a:pt x="5138" y="79324"/>
                </a:moveTo>
                <a:cubicBezTo>
                  <a:pt x="6806" y="79391"/>
                  <a:pt x="8440" y="79458"/>
                  <a:pt x="10108" y="79491"/>
                </a:cubicBezTo>
                <a:lnTo>
                  <a:pt x="10108" y="82827"/>
                </a:lnTo>
                <a:cubicBezTo>
                  <a:pt x="8440" y="82860"/>
                  <a:pt x="6806" y="82893"/>
                  <a:pt x="5138" y="82893"/>
                </a:cubicBezTo>
                <a:close/>
                <a:moveTo>
                  <a:pt x="5138" y="73320"/>
                </a:moveTo>
                <a:cubicBezTo>
                  <a:pt x="6806" y="73420"/>
                  <a:pt x="8440" y="73520"/>
                  <a:pt x="10108" y="73620"/>
                </a:cubicBezTo>
                <a:lnTo>
                  <a:pt x="10108" y="76923"/>
                </a:lnTo>
                <a:cubicBezTo>
                  <a:pt x="8440" y="76923"/>
                  <a:pt x="6806" y="76923"/>
                  <a:pt x="5138" y="76889"/>
                </a:cubicBezTo>
                <a:close/>
                <a:moveTo>
                  <a:pt x="5138" y="67316"/>
                </a:moveTo>
                <a:cubicBezTo>
                  <a:pt x="6806" y="67449"/>
                  <a:pt x="8440" y="67583"/>
                  <a:pt x="10108" y="67716"/>
                </a:cubicBezTo>
                <a:lnTo>
                  <a:pt x="10108" y="71052"/>
                </a:lnTo>
                <a:cubicBezTo>
                  <a:pt x="8440" y="70985"/>
                  <a:pt x="6806" y="70952"/>
                  <a:pt x="5138" y="70885"/>
                </a:cubicBezTo>
                <a:close/>
                <a:moveTo>
                  <a:pt x="5138" y="61311"/>
                </a:moveTo>
                <a:cubicBezTo>
                  <a:pt x="6806" y="61478"/>
                  <a:pt x="8440" y="61678"/>
                  <a:pt x="10108" y="61845"/>
                </a:cubicBezTo>
                <a:lnTo>
                  <a:pt x="10108" y="65147"/>
                </a:lnTo>
                <a:cubicBezTo>
                  <a:pt x="8440" y="65081"/>
                  <a:pt x="6806" y="64981"/>
                  <a:pt x="5138" y="64881"/>
                </a:cubicBezTo>
                <a:close/>
                <a:moveTo>
                  <a:pt x="5138" y="55307"/>
                </a:moveTo>
                <a:cubicBezTo>
                  <a:pt x="6806" y="55541"/>
                  <a:pt x="8440" y="55741"/>
                  <a:pt x="10108" y="55941"/>
                </a:cubicBezTo>
                <a:lnTo>
                  <a:pt x="10108" y="59277"/>
                </a:lnTo>
                <a:cubicBezTo>
                  <a:pt x="8440" y="59143"/>
                  <a:pt x="6806" y="59010"/>
                  <a:pt x="5138" y="58876"/>
                </a:cubicBezTo>
                <a:close/>
                <a:moveTo>
                  <a:pt x="5138" y="49303"/>
                </a:moveTo>
                <a:cubicBezTo>
                  <a:pt x="6806" y="49536"/>
                  <a:pt x="8474" y="49803"/>
                  <a:pt x="10108" y="50070"/>
                </a:cubicBezTo>
                <a:lnTo>
                  <a:pt x="10108" y="53372"/>
                </a:lnTo>
                <a:cubicBezTo>
                  <a:pt x="8474" y="53206"/>
                  <a:pt x="6806" y="53039"/>
                  <a:pt x="5138" y="52872"/>
                </a:cubicBezTo>
                <a:close/>
                <a:moveTo>
                  <a:pt x="5138" y="40863"/>
                </a:moveTo>
                <a:lnTo>
                  <a:pt x="5138" y="37294"/>
                </a:lnTo>
                <a:cubicBezTo>
                  <a:pt x="6806" y="37628"/>
                  <a:pt x="8440" y="37961"/>
                  <a:pt x="10108" y="38295"/>
                </a:cubicBezTo>
                <a:lnTo>
                  <a:pt x="10108" y="41597"/>
                </a:lnTo>
                <a:cubicBezTo>
                  <a:pt x="8440" y="41364"/>
                  <a:pt x="6806" y="41097"/>
                  <a:pt x="5138" y="40863"/>
                </a:cubicBezTo>
                <a:close/>
                <a:moveTo>
                  <a:pt x="5138" y="43298"/>
                </a:moveTo>
                <a:cubicBezTo>
                  <a:pt x="6806" y="43599"/>
                  <a:pt x="8474" y="43866"/>
                  <a:pt x="10108" y="44166"/>
                </a:cubicBezTo>
                <a:lnTo>
                  <a:pt x="10108" y="47501"/>
                </a:lnTo>
                <a:cubicBezTo>
                  <a:pt x="8474" y="47301"/>
                  <a:pt x="6806" y="47068"/>
                  <a:pt x="5138" y="46868"/>
                </a:cubicBezTo>
                <a:close/>
                <a:moveTo>
                  <a:pt x="5138" y="31290"/>
                </a:moveTo>
                <a:cubicBezTo>
                  <a:pt x="6806" y="31657"/>
                  <a:pt x="8474" y="32024"/>
                  <a:pt x="10108" y="32391"/>
                </a:cubicBezTo>
                <a:lnTo>
                  <a:pt x="10108" y="35726"/>
                </a:lnTo>
                <a:cubicBezTo>
                  <a:pt x="8474" y="35426"/>
                  <a:pt x="6806" y="35159"/>
                  <a:pt x="5138" y="34859"/>
                </a:cubicBezTo>
                <a:close/>
                <a:moveTo>
                  <a:pt x="5138" y="25286"/>
                </a:moveTo>
                <a:cubicBezTo>
                  <a:pt x="6806" y="25686"/>
                  <a:pt x="8440" y="26086"/>
                  <a:pt x="10108" y="26520"/>
                </a:cubicBezTo>
                <a:lnTo>
                  <a:pt x="10108" y="29822"/>
                </a:lnTo>
                <a:cubicBezTo>
                  <a:pt x="8474" y="29522"/>
                  <a:pt x="6806" y="29188"/>
                  <a:pt x="5138" y="28855"/>
                </a:cubicBezTo>
                <a:close/>
                <a:moveTo>
                  <a:pt x="5138" y="19281"/>
                </a:moveTo>
                <a:cubicBezTo>
                  <a:pt x="6806" y="19715"/>
                  <a:pt x="8474" y="20182"/>
                  <a:pt x="10108" y="20616"/>
                </a:cubicBezTo>
                <a:lnTo>
                  <a:pt x="10108" y="23951"/>
                </a:lnTo>
                <a:cubicBezTo>
                  <a:pt x="8474" y="23584"/>
                  <a:pt x="6806" y="23217"/>
                  <a:pt x="5138" y="22850"/>
                </a:cubicBezTo>
                <a:close/>
                <a:moveTo>
                  <a:pt x="5138" y="13277"/>
                </a:moveTo>
                <a:cubicBezTo>
                  <a:pt x="6806" y="13744"/>
                  <a:pt x="8474" y="14244"/>
                  <a:pt x="10108" y="14745"/>
                </a:cubicBezTo>
                <a:lnTo>
                  <a:pt x="10108" y="18047"/>
                </a:lnTo>
                <a:cubicBezTo>
                  <a:pt x="8474" y="17647"/>
                  <a:pt x="6806" y="17246"/>
                  <a:pt x="5138" y="16846"/>
                </a:cubicBezTo>
                <a:close/>
                <a:moveTo>
                  <a:pt x="10108" y="12176"/>
                </a:moveTo>
                <a:lnTo>
                  <a:pt x="5138" y="10842"/>
                </a:lnTo>
                <a:lnTo>
                  <a:pt x="5138" y="7273"/>
                </a:lnTo>
                <a:lnTo>
                  <a:pt x="10108" y="8840"/>
                </a:lnTo>
                <a:close/>
                <a:moveTo>
                  <a:pt x="16546" y="13877"/>
                </a:moveTo>
                <a:lnTo>
                  <a:pt x="13377" y="13010"/>
                </a:lnTo>
                <a:lnTo>
                  <a:pt x="13377" y="9808"/>
                </a:lnTo>
                <a:lnTo>
                  <a:pt x="16546" y="10842"/>
                </a:lnTo>
                <a:close/>
                <a:moveTo>
                  <a:pt x="16579" y="19615"/>
                </a:moveTo>
                <a:cubicBezTo>
                  <a:pt x="15512" y="19348"/>
                  <a:pt x="14478" y="19081"/>
                  <a:pt x="13411" y="18814"/>
                </a:cubicBezTo>
                <a:lnTo>
                  <a:pt x="13411" y="15612"/>
                </a:lnTo>
                <a:cubicBezTo>
                  <a:pt x="14445" y="15946"/>
                  <a:pt x="15512" y="16246"/>
                  <a:pt x="16579" y="16579"/>
                </a:cubicBezTo>
                <a:close/>
                <a:moveTo>
                  <a:pt x="16579" y="25352"/>
                </a:moveTo>
                <a:cubicBezTo>
                  <a:pt x="15512" y="25119"/>
                  <a:pt x="14478" y="24852"/>
                  <a:pt x="13411" y="24618"/>
                </a:cubicBezTo>
                <a:lnTo>
                  <a:pt x="13411" y="21449"/>
                </a:lnTo>
                <a:cubicBezTo>
                  <a:pt x="14478" y="21716"/>
                  <a:pt x="15512" y="22017"/>
                  <a:pt x="16579" y="22283"/>
                </a:cubicBezTo>
                <a:close/>
                <a:moveTo>
                  <a:pt x="16579" y="31056"/>
                </a:moveTo>
                <a:cubicBezTo>
                  <a:pt x="15545" y="30856"/>
                  <a:pt x="14478" y="30656"/>
                  <a:pt x="13411" y="30423"/>
                </a:cubicBezTo>
                <a:lnTo>
                  <a:pt x="13411" y="27254"/>
                </a:lnTo>
                <a:cubicBezTo>
                  <a:pt x="14478" y="27487"/>
                  <a:pt x="15545" y="27754"/>
                  <a:pt x="16579" y="28021"/>
                </a:cubicBezTo>
                <a:close/>
                <a:moveTo>
                  <a:pt x="16613" y="36794"/>
                </a:moveTo>
                <a:cubicBezTo>
                  <a:pt x="15545" y="36594"/>
                  <a:pt x="14478" y="36427"/>
                  <a:pt x="13444" y="36260"/>
                </a:cubicBezTo>
                <a:lnTo>
                  <a:pt x="13444" y="33058"/>
                </a:lnTo>
                <a:cubicBezTo>
                  <a:pt x="14478" y="33291"/>
                  <a:pt x="15545" y="33525"/>
                  <a:pt x="16613" y="33758"/>
                </a:cubicBezTo>
                <a:close/>
                <a:moveTo>
                  <a:pt x="16613" y="42531"/>
                </a:moveTo>
                <a:cubicBezTo>
                  <a:pt x="15545" y="42364"/>
                  <a:pt x="14511" y="42198"/>
                  <a:pt x="13444" y="42031"/>
                </a:cubicBezTo>
                <a:lnTo>
                  <a:pt x="13444" y="38862"/>
                </a:lnTo>
                <a:cubicBezTo>
                  <a:pt x="14511" y="39062"/>
                  <a:pt x="15545" y="39262"/>
                  <a:pt x="16613" y="39496"/>
                </a:cubicBezTo>
                <a:close/>
                <a:moveTo>
                  <a:pt x="16613" y="48269"/>
                </a:moveTo>
                <a:cubicBezTo>
                  <a:pt x="15579" y="48135"/>
                  <a:pt x="14511" y="47968"/>
                  <a:pt x="13444" y="47868"/>
                </a:cubicBezTo>
                <a:lnTo>
                  <a:pt x="13444" y="44666"/>
                </a:lnTo>
                <a:cubicBezTo>
                  <a:pt x="14511" y="44833"/>
                  <a:pt x="15579" y="45033"/>
                  <a:pt x="16613" y="45200"/>
                </a:cubicBezTo>
                <a:close/>
                <a:moveTo>
                  <a:pt x="16646" y="53973"/>
                </a:moveTo>
                <a:cubicBezTo>
                  <a:pt x="15579" y="53873"/>
                  <a:pt x="14511" y="53773"/>
                  <a:pt x="13477" y="53673"/>
                </a:cubicBezTo>
                <a:lnTo>
                  <a:pt x="13477" y="50470"/>
                </a:lnTo>
                <a:cubicBezTo>
                  <a:pt x="14511" y="50604"/>
                  <a:pt x="15579" y="50770"/>
                  <a:pt x="16646" y="50937"/>
                </a:cubicBezTo>
                <a:close/>
                <a:moveTo>
                  <a:pt x="16646" y="59710"/>
                </a:moveTo>
                <a:cubicBezTo>
                  <a:pt x="15579" y="59643"/>
                  <a:pt x="14545" y="59543"/>
                  <a:pt x="13477" y="59477"/>
                </a:cubicBezTo>
                <a:lnTo>
                  <a:pt x="13477" y="56274"/>
                </a:lnTo>
                <a:cubicBezTo>
                  <a:pt x="14545" y="56408"/>
                  <a:pt x="15579" y="56541"/>
                  <a:pt x="16646" y="56675"/>
                </a:cubicBezTo>
                <a:close/>
                <a:moveTo>
                  <a:pt x="16646" y="65448"/>
                </a:moveTo>
                <a:cubicBezTo>
                  <a:pt x="15612" y="65381"/>
                  <a:pt x="14545" y="65314"/>
                  <a:pt x="13477" y="65281"/>
                </a:cubicBezTo>
                <a:lnTo>
                  <a:pt x="13477" y="62079"/>
                </a:lnTo>
                <a:cubicBezTo>
                  <a:pt x="14545" y="62179"/>
                  <a:pt x="15612" y="62279"/>
                  <a:pt x="16646" y="62412"/>
                </a:cubicBezTo>
                <a:close/>
                <a:moveTo>
                  <a:pt x="16680" y="71185"/>
                </a:moveTo>
                <a:cubicBezTo>
                  <a:pt x="15612" y="71152"/>
                  <a:pt x="14545" y="71118"/>
                  <a:pt x="13511" y="71085"/>
                </a:cubicBezTo>
                <a:lnTo>
                  <a:pt x="13511" y="67883"/>
                </a:lnTo>
                <a:cubicBezTo>
                  <a:pt x="14545" y="67949"/>
                  <a:pt x="15612" y="68050"/>
                  <a:pt x="16680" y="68116"/>
                </a:cubicBezTo>
                <a:close/>
                <a:moveTo>
                  <a:pt x="16680" y="76889"/>
                </a:moveTo>
                <a:cubicBezTo>
                  <a:pt x="15612" y="76889"/>
                  <a:pt x="14545" y="76889"/>
                  <a:pt x="13511" y="76889"/>
                </a:cubicBezTo>
                <a:lnTo>
                  <a:pt x="13511" y="73687"/>
                </a:lnTo>
                <a:cubicBezTo>
                  <a:pt x="14545" y="73754"/>
                  <a:pt x="15612" y="73787"/>
                  <a:pt x="16680" y="73854"/>
                </a:cubicBezTo>
                <a:close/>
                <a:moveTo>
                  <a:pt x="16680" y="82627"/>
                </a:moveTo>
                <a:cubicBezTo>
                  <a:pt x="15645" y="82660"/>
                  <a:pt x="14578" y="82660"/>
                  <a:pt x="13511" y="82693"/>
                </a:cubicBezTo>
                <a:lnTo>
                  <a:pt x="13511" y="79491"/>
                </a:lnTo>
                <a:cubicBezTo>
                  <a:pt x="14578" y="79524"/>
                  <a:pt x="15645" y="79558"/>
                  <a:pt x="16680" y="79591"/>
                </a:cubicBezTo>
                <a:close/>
                <a:moveTo>
                  <a:pt x="16680" y="88364"/>
                </a:moveTo>
                <a:cubicBezTo>
                  <a:pt x="15645" y="88397"/>
                  <a:pt x="14578" y="88464"/>
                  <a:pt x="13511" y="88497"/>
                </a:cubicBezTo>
                <a:lnTo>
                  <a:pt x="13511" y="85295"/>
                </a:lnTo>
                <a:cubicBezTo>
                  <a:pt x="14578" y="85295"/>
                  <a:pt x="15645" y="85295"/>
                  <a:pt x="16680" y="85329"/>
                </a:cubicBezTo>
                <a:close/>
                <a:moveTo>
                  <a:pt x="16713" y="94101"/>
                </a:moveTo>
                <a:cubicBezTo>
                  <a:pt x="15645" y="94168"/>
                  <a:pt x="14611" y="94235"/>
                  <a:pt x="13544" y="94302"/>
                </a:cubicBezTo>
                <a:lnTo>
                  <a:pt x="13544" y="91099"/>
                </a:lnTo>
                <a:cubicBezTo>
                  <a:pt x="14578" y="91099"/>
                  <a:pt x="15645" y="91066"/>
                  <a:pt x="16713" y="91066"/>
                </a:cubicBezTo>
                <a:close/>
                <a:moveTo>
                  <a:pt x="16713" y="99806"/>
                </a:moveTo>
                <a:cubicBezTo>
                  <a:pt x="15679" y="99906"/>
                  <a:pt x="14611" y="100006"/>
                  <a:pt x="13544" y="100106"/>
                </a:cubicBezTo>
                <a:lnTo>
                  <a:pt x="13544" y="96904"/>
                </a:lnTo>
                <a:cubicBezTo>
                  <a:pt x="14611" y="96870"/>
                  <a:pt x="15645" y="96803"/>
                  <a:pt x="16713" y="96770"/>
                </a:cubicBezTo>
                <a:close/>
                <a:moveTo>
                  <a:pt x="16713" y="105543"/>
                </a:moveTo>
                <a:cubicBezTo>
                  <a:pt x="15679" y="105676"/>
                  <a:pt x="14611" y="105777"/>
                  <a:pt x="13544" y="105910"/>
                </a:cubicBezTo>
                <a:lnTo>
                  <a:pt x="13544" y="102708"/>
                </a:lnTo>
                <a:cubicBezTo>
                  <a:pt x="14611" y="102641"/>
                  <a:pt x="15679" y="102574"/>
                  <a:pt x="16713" y="102508"/>
                </a:cubicBezTo>
                <a:close/>
                <a:moveTo>
                  <a:pt x="16746" y="111280"/>
                </a:moveTo>
                <a:lnTo>
                  <a:pt x="13577" y="111714"/>
                </a:lnTo>
                <a:lnTo>
                  <a:pt x="13577" y="108512"/>
                </a:lnTo>
                <a:lnTo>
                  <a:pt x="16746" y="108245"/>
                </a:lnTo>
                <a:close/>
                <a:moveTo>
                  <a:pt x="19348" y="108078"/>
                </a:moveTo>
                <a:lnTo>
                  <a:pt x="21650" y="107845"/>
                </a:lnTo>
                <a:lnTo>
                  <a:pt x="21650" y="110680"/>
                </a:lnTo>
                <a:lnTo>
                  <a:pt x="19348" y="111014"/>
                </a:lnTo>
                <a:close/>
                <a:moveTo>
                  <a:pt x="19348" y="102407"/>
                </a:moveTo>
                <a:cubicBezTo>
                  <a:pt x="20115" y="102341"/>
                  <a:pt x="20883" y="102307"/>
                  <a:pt x="21650" y="102241"/>
                </a:cubicBezTo>
                <a:lnTo>
                  <a:pt x="21650" y="105076"/>
                </a:lnTo>
                <a:lnTo>
                  <a:pt x="19348" y="105343"/>
                </a:lnTo>
                <a:close/>
                <a:moveTo>
                  <a:pt x="19348" y="99672"/>
                </a:moveTo>
                <a:lnTo>
                  <a:pt x="19348" y="96737"/>
                </a:lnTo>
                <a:cubicBezTo>
                  <a:pt x="20115" y="96703"/>
                  <a:pt x="20883" y="96670"/>
                  <a:pt x="21650" y="96637"/>
                </a:cubicBezTo>
                <a:lnTo>
                  <a:pt x="21650" y="99472"/>
                </a:lnTo>
                <a:cubicBezTo>
                  <a:pt x="20883" y="99539"/>
                  <a:pt x="20115" y="99605"/>
                  <a:pt x="19348" y="99672"/>
                </a:cubicBezTo>
                <a:close/>
                <a:moveTo>
                  <a:pt x="19348" y="91066"/>
                </a:moveTo>
                <a:lnTo>
                  <a:pt x="21650" y="91033"/>
                </a:lnTo>
                <a:lnTo>
                  <a:pt x="21650" y="93835"/>
                </a:lnTo>
                <a:cubicBezTo>
                  <a:pt x="20883" y="93901"/>
                  <a:pt x="20115" y="93935"/>
                  <a:pt x="19348" y="94001"/>
                </a:cubicBezTo>
                <a:close/>
                <a:moveTo>
                  <a:pt x="19348" y="88331"/>
                </a:moveTo>
                <a:lnTo>
                  <a:pt x="19348" y="85395"/>
                </a:lnTo>
                <a:cubicBezTo>
                  <a:pt x="20115" y="85395"/>
                  <a:pt x="20883" y="85395"/>
                  <a:pt x="21650" y="85395"/>
                </a:cubicBezTo>
                <a:lnTo>
                  <a:pt x="21650" y="88231"/>
                </a:lnTo>
                <a:close/>
                <a:moveTo>
                  <a:pt x="19348" y="79725"/>
                </a:moveTo>
                <a:lnTo>
                  <a:pt x="21650" y="79791"/>
                </a:lnTo>
                <a:lnTo>
                  <a:pt x="21650" y="82627"/>
                </a:lnTo>
                <a:cubicBezTo>
                  <a:pt x="20883" y="82627"/>
                  <a:pt x="20115" y="82660"/>
                  <a:pt x="19348" y="82660"/>
                </a:cubicBezTo>
                <a:close/>
                <a:moveTo>
                  <a:pt x="19348" y="76989"/>
                </a:moveTo>
                <a:lnTo>
                  <a:pt x="19348" y="74054"/>
                </a:lnTo>
                <a:cubicBezTo>
                  <a:pt x="20115" y="74087"/>
                  <a:pt x="20883" y="74121"/>
                  <a:pt x="21650" y="74187"/>
                </a:cubicBezTo>
                <a:lnTo>
                  <a:pt x="21650" y="77023"/>
                </a:lnTo>
                <a:cubicBezTo>
                  <a:pt x="20883" y="76989"/>
                  <a:pt x="20115" y="76989"/>
                  <a:pt x="19348" y="76989"/>
                </a:cubicBezTo>
                <a:close/>
                <a:moveTo>
                  <a:pt x="19348" y="68383"/>
                </a:moveTo>
                <a:cubicBezTo>
                  <a:pt x="20115" y="68450"/>
                  <a:pt x="20883" y="68517"/>
                  <a:pt x="21650" y="68550"/>
                </a:cubicBezTo>
                <a:lnTo>
                  <a:pt x="21650" y="71385"/>
                </a:lnTo>
                <a:cubicBezTo>
                  <a:pt x="20883" y="71385"/>
                  <a:pt x="20115" y="71352"/>
                  <a:pt x="19348" y="71319"/>
                </a:cubicBezTo>
                <a:close/>
                <a:moveTo>
                  <a:pt x="19348" y="62712"/>
                </a:moveTo>
                <a:lnTo>
                  <a:pt x="21650" y="62946"/>
                </a:lnTo>
                <a:lnTo>
                  <a:pt x="21650" y="65781"/>
                </a:lnTo>
                <a:lnTo>
                  <a:pt x="19348" y="65648"/>
                </a:lnTo>
                <a:close/>
                <a:moveTo>
                  <a:pt x="19348" y="57042"/>
                </a:moveTo>
                <a:cubicBezTo>
                  <a:pt x="20115" y="57142"/>
                  <a:pt x="20883" y="57242"/>
                  <a:pt x="21650" y="57342"/>
                </a:cubicBezTo>
                <a:lnTo>
                  <a:pt x="21650" y="60177"/>
                </a:lnTo>
                <a:cubicBezTo>
                  <a:pt x="20883" y="60110"/>
                  <a:pt x="20115" y="60044"/>
                  <a:pt x="19348" y="59977"/>
                </a:cubicBezTo>
                <a:close/>
                <a:moveTo>
                  <a:pt x="19348" y="51371"/>
                </a:moveTo>
                <a:lnTo>
                  <a:pt x="21650" y="51738"/>
                </a:lnTo>
                <a:lnTo>
                  <a:pt x="21650" y="54540"/>
                </a:lnTo>
                <a:lnTo>
                  <a:pt x="19348" y="54306"/>
                </a:lnTo>
                <a:close/>
                <a:moveTo>
                  <a:pt x="19348" y="45700"/>
                </a:moveTo>
                <a:cubicBezTo>
                  <a:pt x="20115" y="45834"/>
                  <a:pt x="20883" y="45967"/>
                  <a:pt x="21650" y="46100"/>
                </a:cubicBezTo>
                <a:lnTo>
                  <a:pt x="21650" y="48936"/>
                </a:lnTo>
                <a:cubicBezTo>
                  <a:pt x="20883" y="48836"/>
                  <a:pt x="20115" y="48736"/>
                  <a:pt x="19348" y="48636"/>
                </a:cubicBezTo>
                <a:close/>
                <a:moveTo>
                  <a:pt x="19348" y="40029"/>
                </a:moveTo>
                <a:lnTo>
                  <a:pt x="21650" y="40496"/>
                </a:lnTo>
                <a:lnTo>
                  <a:pt x="21650" y="43332"/>
                </a:lnTo>
                <a:cubicBezTo>
                  <a:pt x="20883" y="43232"/>
                  <a:pt x="20115" y="43098"/>
                  <a:pt x="19348" y="42998"/>
                </a:cubicBezTo>
                <a:close/>
                <a:moveTo>
                  <a:pt x="19348" y="34359"/>
                </a:moveTo>
                <a:cubicBezTo>
                  <a:pt x="20115" y="34526"/>
                  <a:pt x="20883" y="34726"/>
                  <a:pt x="21650" y="34892"/>
                </a:cubicBezTo>
                <a:lnTo>
                  <a:pt x="21650" y="37728"/>
                </a:lnTo>
                <a:lnTo>
                  <a:pt x="19348" y="37328"/>
                </a:lnTo>
                <a:close/>
                <a:moveTo>
                  <a:pt x="19348" y="28688"/>
                </a:moveTo>
                <a:cubicBezTo>
                  <a:pt x="20115" y="28888"/>
                  <a:pt x="20883" y="29088"/>
                  <a:pt x="21650" y="29288"/>
                </a:cubicBezTo>
                <a:lnTo>
                  <a:pt x="21650" y="32090"/>
                </a:lnTo>
                <a:cubicBezTo>
                  <a:pt x="20883" y="31957"/>
                  <a:pt x="20115" y="31790"/>
                  <a:pt x="19348" y="31657"/>
                </a:cubicBezTo>
                <a:close/>
                <a:moveTo>
                  <a:pt x="19348" y="25986"/>
                </a:moveTo>
                <a:lnTo>
                  <a:pt x="19348" y="23017"/>
                </a:lnTo>
                <a:lnTo>
                  <a:pt x="21650" y="23651"/>
                </a:lnTo>
                <a:lnTo>
                  <a:pt x="21650" y="26486"/>
                </a:lnTo>
                <a:cubicBezTo>
                  <a:pt x="20883" y="26320"/>
                  <a:pt x="20115" y="26153"/>
                  <a:pt x="19348" y="25986"/>
                </a:cubicBezTo>
                <a:close/>
                <a:moveTo>
                  <a:pt x="19348" y="17380"/>
                </a:moveTo>
                <a:cubicBezTo>
                  <a:pt x="20115" y="17580"/>
                  <a:pt x="20883" y="17814"/>
                  <a:pt x="21650" y="18047"/>
                </a:cubicBezTo>
                <a:lnTo>
                  <a:pt x="21650" y="20882"/>
                </a:lnTo>
                <a:cubicBezTo>
                  <a:pt x="20883" y="20682"/>
                  <a:pt x="20115" y="20482"/>
                  <a:pt x="19348" y="20315"/>
                </a:cubicBezTo>
                <a:close/>
                <a:moveTo>
                  <a:pt x="21650" y="15278"/>
                </a:moveTo>
                <a:lnTo>
                  <a:pt x="19348" y="14645"/>
                </a:lnTo>
                <a:lnTo>
                  <a:pt x="19348" y="11709"/>
                </a:lnTo>
                <a:lnTo>
                  <a:pt x="21650" y="12443"/>
                </a:lnTo>
                <a:close/>
                <a:moveTo>
                  <a:pt x="23751" y="107745"/>
                </a:moveTo>
                <a:lnTo>
                  <a:pt x="25719" y="107544"/>
                </a:lnTo>
                <a:lnTo>
                  <a:pt x="25719" y="110213"/>
                </a:lnTo>
                <a:lnTo>
                  <a:pt x="23751" y="110480"/>
                </a:lnTo>
                <a:close/>
                <a:moveTo>
                  <a:pt x="23751" y="102174"/>
                </a:moveTo>
                <a:cubicBezTo>
                  <a:pt x="24418" y="102107"/>
                  <a:pt x="25086" y="102074"/>
                  <a:pt x="25753" y="102041"/>
                </a:cubicBezTo>
                <a:lnTo>
                  <a:pt x="25753" y="104676"/>
                </a:lnTo>
                <a:cubicBezTo>
                  <a:pt x="25086" y="104776"/>
                  <a:pt x="24418" y="104843"/>
                  <a:pt x="23751" y="104909"/>
                </a:cubicBezTo>
                <a:close/>
                <a:moveTo>
                  <a:pt x="23751" y="96603"/>
                </a:moveTo>
                <a:cubicBezTo>
                  <a:pt x="24418" y="96570"/>
                  <a:pt x="25086" y="96537"/>
                  <a:pt x="25753" y="96503"/>
                </a:cubicBezTo>
                <a:lnTo>
                  <a:pt x="25753" y="99172"/>
                </a:lnTo>
                <a:cubicBezTo>
                  <a:pt x="25086" y="99239"/>
                  <a:pt x="24418" y="99305"/>
                  <a:pt x="23751" y="99339"/>
                </a:cubicBezTo>
                <a:close/>
                <a:moveTo>
                  <a:pt x="23785" y="91033"/>
                </a:moveTo>
                <a:cubicBezTo>
                  <a:pt x="24452" y="91033"/>
                  <a:pt x="25119" y="90999"/>
                  <a:pt x="25753" y="90999"/>
                </a:cubicBezTo>
                <a:lnTo>
                  <a:pt x="25753" y="93668"/>
                </a:lnTo>
                <a:cubicBezTo>
                  <a:pt x="25119" y="93701"/>
                  <a:pt x="24452" y="93735"/>
                  <a:pt x="23785" y="93801"/>
                </a:cubicBezTo>
                <a:close/>
                <a:moveTo>
                  <a:pt x="23785" y="85462"/>
                </a:moveTo>
                <a:cubicBezTo>
                  <a:pt x="24452" y="85462"/>
                  <a:pt x="25119" y="85495"/>
                  <a:pt x="25786" y="85495"/>
                </a:cubicBezTo>
                <a:lnTo>
                  <a:pt x="25786" y="88131"/>
                </a:lnTo>
                <a:cubicBezTo>
                  <a:pt x="25119" y="88164"/>
                  <a:pt x="24452" y="88197"/>
                  <a:pt x="23785" y="88231"/>
                </a:cubicBezTo>
                <a:close/>
                <a:moveTo>
                  <a:pt x="23818" y="79891"/>
                </a:moveTo>
                <a:cubicBezTo>
                  <a:pt x="24485" y="79925"/>
                  <a:pt x="25119" y="79958"/>
                  <a:pt x="25786" y="79958"/>
                </a:cubicBezTo>
                <a:lnTo>
                  <a:pt x="25786" y="82627"/>
                </a:lnTo>
                <a:cubicBezTo>
                  <a:pt x="25119" y="82627"/>
                  <a:pt x="24485" y="82660"/>
                  <a:pt x="23818" y="82660"/>
                </a:cubicBezTo>
                <a:close/>
                <a:moveTo>
                  <a:pt x="23818" y="74354"/>
                </a:moveTo>
                <a:cubicBezTo>
                  <a:pt x="24485" y="74387"/>
                  <a:pt x="25152" y="74421"/>
                  <a:pt x="25819" y="74454"/>
                </a:cubicBezTo>
                <a:lnTo>
                  <a:pt x="25819" y="77123"/>
                </a:lnTo>
                <a:cubicBezTo>
                  <a:pt x="25152" y="77089"/>
                  <a:pt x="24485" y="77089"/>
                  <a:pt x="23818" y="77089"/>
                </a:cubicBezTo>
                <a:close/>
                <a:moveTo>
                  <a:pt x="23851" y="68783"/>
                </a:moveTo>
                <a:cubicBezTo>
                  <a:pt x="24518" y="68817"/>
                  <a:pt x="25186" y="68883"/>
                  <a:pt x="25819" y="68950"/>
                </a:cubicBezTo>
                <a:lnTo>
                  <a:pt x="25819" y="71585"/>
                </a:lnTo>
                <a:cubicBezTo>
                  <a:pt x="25152" y="71585"/>
                  <a:pt x="24518" y="71552"/>
                  <a:pt x="23851" y="71519"/>
                </a:cubicBezTo>
                <a:close/>
                <a:moveTo>
                  <a:pt x="23851" y="63213"/>
                </a:moveTo>
                <a:cubicBezTo>
                  <a:pt x="24518" y="63279"/>
                  <a:pt x="25186" y="63346"/>
                  <a:pt x="25853" y="63413"/>
                </a:cubicBezTo>
                <a:lnTo>
                  <a:pt x="25853" y="66081"/>
                </a:lnTo>
                <a:cubicBezTo>
                  <a:pt x="25186" y="66048"/>
                  <a:pt x="24518" y="66015"/>
                  <a:pt x="23851" y="65981"/>
                </a:cubicBezTo>
                <a:close/>
                <a:moveTo>
                  <a:pt x="23885" y="57642"/>
                </a:moveTo>
                <a:cubicBezTo>
                  <a:pt x="24552" y="57742"/>
                  <a:pt x="25186" y="57809"/>
                  <a:pt x="25853" y="57909"/>
                </a:cubicBezTo>
                <a:lnTo>
                  <a:pt x="25853" y="60544"/>
                </a:lnTo>
                <a:cubicBezTo>
                  <a:pt x="25186" y="60511"/>
                  <a:pt x="24518" y="60444"/>
                  <a:pt x="23885" y="60411"/>
                </a:cubicBezTo>
                <a:close/>
                <a:moveTo>
                  <a:pt x="23885" y="52071"/>
                </a:moveTo>
                <a:cubicBezTo>
                  <a:pt x="24552" y="52171"/>
                  <a:pt x="25219" y="52272"/>
                  <a:pt x="25886" y="52372"/>
                </a:cubicBezTo>
                <a:lnTo>
                  <a:pt x="25886" y="55040"/>
                </a:lnTo>
                <a:cubicBezTo>
                  <a:pt x="25219" y="54973"/>
                  <a:pt x="24552" y="54907"/>
                  <a:pt x="23885" y="54840"/>
                </a:cubicBezTo>
                <a:close/>
                <a:moveTo>
                  <a:pt x="23918" y="46534"/>
                </a:moveTo>
                <a:cubicBezTo>
                  <a:pt x="24552" y="46634"/>
                  <a:pt x="25219" y="46768"/>
                  <a:pt x="25886" y="46868"/>
                </a:cubicBezTo>
                <a:lnTo>
                  <a:pt x="25886" y="49536"/>
                </a:lnTo>
                <a:cubicBezTo>
                  <a:pt x="25219" y="49436"/>
                  <a:pt x="24552" y="49369"/>
                  <a:pt x="23918" y="49269"/>
                </a:cubicBezTo>
                <a:close/>
                <a:moveTo>
                  <a:pt x="23918" y="40963"/>
                </a:moveTo>
                <a:cubicBezTo>
                  <a:pt x="24585" y="41097"/>
                  <a:pt x="25252" y="41230"/>
                  <a:pt x="25920" y="41364"/>
                </a:cubicBezTo>
                <a:lnTo>
                  <a:pt x="25920" y="43999"/>
                </a:lnTo>
                <a:cubicBezTo>
                  <a:pt x="25252" y="43899"/>
                  <a:pt x="24585" y="43799"/>
                  <a:pt x="23918" y="43699"/>
                </a:cubicBezTo>
                <a:close/>
                <a:moveTo>
                  <a:pt x="23918" y="35393"/>
                </a:moveTo>
                <a:cubicBezTo>
                  <a:pt x="24585" y="35526"/>
                  <a:pt x="25252" y="35693"/>
                  <a:pt x="25920" y="35826"/>
                </a:cubicBezTo>
                <a:lnTo>
                  <a:pt x="25920" y="38495"/>
                </a:lnTo>
                <a:cubicBezTo>
                  <a:pt x="25252" y="38362"/>
                  <a:pt x="24585" y="38262"/>
                  <a:pt x="23918" y="38161"/>
                </a:cubicBezTo>
                <a:close/>
                <a:moveTo>
                  <a:pt x="23951" y="29822"/>
                </a:moveTo>
                <a:cubicBezTo>
                  <a:pt x="24619" y="29989"/>
                  <a:pt x="25286" y="30156"/>
                  <a:pt x="25920" y="30323"/>
                </a:cubicBezTo>
                <a:lnTo>
                  <a:pt x="25920" y="32991"/>
                </a:lnTo>
                <a:cubicBezTo>
                  <a:pt x="25286" y="32858"/>
                  <a:pt x="24619" y="32724"/>
                  <a:pt x="23951" y="32591"/>
                </a:cubicBezTo>
                <a:close/>
                <a:moveTo>
                  <a:pt x="23951" y="24251"/>
                </a:moveTo>
                <a:cubicBezTo>
                  <a:pt x="24619" y="24452"/>
                  <a:pt x="25286" y="24618"/>
                  <a:pt x="25953" y="24785"/>
                </a:cubicBezTo>
                <a:lnTo>
                  <a:pt x="25953" y="27454"/>
                </a:lnTo>
                <a:cubicBezTo>
                  <a:pt x="25286" y="27320"/>
                  <a:pt x="24619" y="27154"/>
                  <a:pt x="23951" y="27020"/>
                </a:cubicBezTo>
                <a:close/>
                <a:moveTo>
                  <a:pt x="23985" y="18714"/>
                </a:moveTo>
                <a:cubicBezTo>
                  <a:pt x="24652" y="18881"/>
                  <a:pt x="25286" y="19081"/>
                  <a:pt x="25953" y="19281"/>
                </a:cubicBezTo>
                <a:lnTo>
                  <a:pt x="25953" y="21950"/>
                </a:lnTo>
                <a:cubicBezTo>
                  <a:pt x="25286" y="21783"/>
                  <a:pt x="24652" y="21616"/>
                  <a:pt x="23985" y="21449"/>
                </a:cubicBezTo>
                <a:close/>
                <a:moveTo>
                  <a:pt x="25986" y="16413"/>
                </a:moveTo>
                <a:lnTo>
                  <a:pt x="23985" y="15879"/>
                </a:lnTo>
                <a:lnTo>
                  <a:pt x="23985" y="13144"/>
                </a:lnTo>
                <a:lnTo>
                  <a:pt x="25986" y="13777"/>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8"/>
          <p:cNvSpPr/>
          <p:nvPr/>
        </p:nvSpPr>
        <p:spPr>
          <a:xfrm>
            <a:off x="5650546" y="2934975"/>
            <a:ext cx="153022" cy="1177439"/>
          </a:xfrm>
          <a:custGeom>
            <a:rect b="b" l="l" r="r" t="t"/>
            <a:pathLst>
              <a:path extrusionOk="0" h="89065" w="11575">
                <a:moveTo>
                  <a:pt x="0" y="0"/>
                </a:moveTo>
                <a:lnTo>
                  <a:pt x="0" y="89064"/>
                </a:lnTo>
                <a:lnTo>
                  <a:pt x="11575" y="86262"/>
                </a:lnTo>
                <a:lnTo>
                  <a:pt x="11575" y="3803"/>
                </a:lnTo>
                <a:close/>
                <a:moveTo>
                  <a:pt x="10074" y="82426"/>
                </a:moveTo>
                <a:lnTo>
                  <a:pt x="1601" y="84728"/>
                </a:lnTo>
                <a:lnTo>
                  <a:pt x="1601" y="82426"/>
                </a:lnTo>
                <a:lnTo>
                  <a:pt x="10074" y="80558"/>
                </a:lnTo>
                <a:close/>
                <a:moveTo>
                  <a:pt x="10074" y="76855"/>
                </a:moveTo>
                <a:cubicBezTo>
                  <a:pt x="7239" y="77523"/>
                  <a:pt x="4437" y="78156"/>
                  <a:pt x="1601" y="78790"/>
                </a:cubicBezTo>
                <a:lnTo>
                  <a:pt x="1601" y="76489"/>
                </a:lnTo>
                <a:cubicBezTo>
                  <a:pt x="4437" y="75988"/>
                  <a:pt x="7239" y="75488"/>
                  <a:pt x="10074" y="74987"/>
                </a:cubicBezTo>
                <a:close/>
                <a:moveTo>
                  <a:pt x="10074" y="71285"/>
                </a:moveTo>
                <a:cubicBezTo>
                  <a:pt x="7239" y="71818"/>
                  <a:pt x="4437" y="72352"/>
                  <a:pt x="1601" y="72853"/>
                </a:cubicBezTo>
                <a:lnTo>
                  <a:pt x="1601" y="70551"/>
                </a:lnTo>
                <a:cubicBezTo>
                  <a:pt x="4437" y="70151"/>
                  <a:pt x="7239" y="69784"/>
                  <a:pt x="10074" y="69383"/>
                </a:cubicBezTo>
                <a:close/>
                <a:moveTo>
                  <a:pt x="10074" y="65714"/>
                </a:moveTo>
                <a:cubicBezTo>
                  <a:pt x="7239" y="66114"/>
                  <a:pt x="4437" y="66515"/>
                  <a:pt x="1601" y="66915"/>
                </a:cubicBezTo>
                <a:lnTo>
                  <a:pt x="1601" y="64613"/>
                </a:lnTo>
                <a:cubicBezTo>
                  <a:pt x="4437" y="64346"/>
                  <a:pt x="7239" y="64080"/>
                  <a:pt x="10074" y="63813"/>
                </a:cubicBezTo>
                <a:close/>
                <a:moveTo>
                  <a:pt x="10074" y="60143"/>
                </a:moveTo>
                <a:cubicBezTo>
                  <a:pt x="7239" y="60444"/>
                  <a:pt x="4437" y="60711"/>
                  <a:pt x="1601" y="60977"/>
                </a:cubicBezTo>
                <a:lnTo>
                  <a:pt x="1601" y="58676"/>
                </a:lnTo>
                <a:cubicBezTo>
                  <a:pt x="4437" y="58542"/>
                  <a:pt x="7239" y="58376"/>
                  <a:pt x="10074" y="58209"/>
                </a:cubicBezTo>
                <a:close/>
                <a:moveTo>
                  <a:pt x="10074" y="54573"/>
                </a:moveTo>
                <a:cubicBezTo>
                  <a:pt x="7239" y="54740"/>
                  <a:pt x="4437" y="54906"/>
                  <a:pt x="1601" y="55040"/>
                </a:cubicBezTo>
                <a:lnTo>
                  <a:pt x="1601" y="52738"/>
                </a:lnTo>
                <a:cubicBezTo>
                  <a:pt x="4437" y="52705"/>
                  <a:pt x="7239" y="52671"/>
                  <a:pt x="10074" y="52605"/>
                </a:cubicBezTo>
                <a:close/>
                <a:moveTo>
                  <a:pt x="10074" y="49002"/>
                </a:moveTo>
                <a:cubicBezTo>
                  <a:pt x="7239" y="49069"/>
                  <a:pt x="4437" y="49102"/>
                  <a:pt x="1601" y="49136"/>
                </a:cubicBezTo>
                <a:lnTo>
                  <a:pt x="1601" y="46834"/>
                </a:lnTo>
                <a:cubicBezTo>
                  <a:pt x="4437" y="46901"/>
                  <a:pt x="7239" y="46967"/>
                  <a:pt x="10074" y="47034"/>
                </a:cubicBezTo>
                <a:close/>
                <a:moveTo>
                  <a:pt x="10074" y="43432"/>
                </a:moveTo>
                <a:cubicBezTo>
                  <a:pt x="7239" y="43365"/>
                  <a:pt x="4437" y="43265"/>
                  <a:pt x="1601" y="43198"/>
                </a:cubicBezTo>
                <a:lnTo>
                  <a:pt x="1601" y="40896"/>
                </a:lnTo>
                <a:cubicBezTo>
                  <a:pt x="4437" y="41063"/>
                  <a:pt x="7239" y="41263"/>
                  <a:pt x="10074" y="41430"/>
                </a:cubicBezTo>
                <a:close/>
                <a:moveTo>
                  <a:pt x="10074" y="37861"/>
                </a:moveTo>
                <a:cubicBezTo>
                  <a:pt x="7239" y="37661"/>
                  <a:pt x="4437" y="37461"/>
                  <a:pt x="1601" y="37260"/>
                </a:cubicBezTo>
                <a:lnTo>
                  <a:pt x="1601" y="34959"/>
                </a:lnTo>
                <a:cubicBezTo>
                  <a:pt x="4437" y="35259"/>
                  <a:pt x="7239" y="35559"/>
                  <a:pt x="10074" y="35859"/>
                </a:cubicBezTo>
                <a:close/>
                <a:moveTo>
                  <a:pt x="10074" y="32324"/>
                </a:moveTo>
                <a:cubicBezTo>
                  <a:pt x="7239" y="31990"/>
                  <a:pt x="4437" y="31656"/>
                  <a:pt x="1601" y="31323"/>
                </a:cubicBezTo>
                <a:lnTo>
                  <a:pt x="1601" y="29021"/>
                </a:lnTo>
                <a:cubicBezTo>
                  <a:pt x="4437" y="29421"/>
                  <a:pt x="7239" y="29855"/>
                  <a:pt x="10074" y="30255"/>
                </a:cubicBezTo>
                <a:close/>
                <a:moveTo>
                  <a:pt x="10074" y="26753"/>
                </a:moveTo>
                <a:cubicBezTo>
                  <a:pt x="7239" y="26286"/>
                  <a:pt x="4437" y="25819"/>
                  <a:pt x="1601" y="25385"/>
                </a:cubicBezTo>
                <a:lnTo>
                  <a:pt x="1601" y="23084"/>
                </a:lnTo>
                <a:cubicBezTo>
                  <a:pt x="4437" y="23617"/>
                  <a:pt x="7239" y="24151"/>
                  <a:pt x="10074" y="24685"/>
                </a:cubicBezTo>
                <a:close/>
                <a:moveTo>
                  <a:pt x="10074" y="21182"/>
                </a:moveTo>
                <a:cubicBezTo>
                  <a:pt x="7239" y="20582"/>
                  <a:pt x="4437" y="20015"/>
                  <a:pt x="1601" y="19448"/>
                </a:cubicBezTo>
                <a:lnTo>
                  <a:pt x="1601" y="17146"/>
                </a:lnTo>
                <a:cubicBezTo>
                  <a:pt x="4437" y="17780"/>
                  <a:pt x="7239" y="18447"/>
                  <a:pt x="10074" y="19081"/>
                </a:cubicBezTo>
                <a:close/>
                <a:moveTo>
                  <a:pt x="10074" y="15612"/>
                </a:moveTo>
                <a:cubicBezTo>
                  <a:pt x="7239" y="14911"/>
                  <a:pt x="4437" y="14211"/>
                  <a:pt x="1601" y="13510"/>
                </a:cubicBezTo>
                <a:lnTo>
                  <a:pt x="1601" y="11208"/>
                </a:lnTo>
                <a:cubicBezTo>
                  <a:pt x="4437" y="11976"/>
                  <a:pt x="7239" y="12743"/>
                  <a:pt x="10074" y="13477"/>
                </a:cubicBezTo>
                <a:close/>
                <a:moveTo>
                  <a:pt x="10074" y="10041"/>
                </a:moveTo>
                <a:lnTo>
                  <a:pt x="1601" y="7573"/>
                </a:lnTo>
                <a:lnTo>
                  <a:pt x="1601" y="5271"/>
                </a:lnTo>
                <a:lnTo>
                  <a:pt x="10074" y="790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8"/>
          <p:cNvSpPr/>
          <p:nvPr/>
        </p:nvSpPr>
        <p:spPr>
          <a:xfrm>
            <a:off x="5344055" y="2936733"/>
            <a:ext cx="293709" cy="1174795"/>
          </a:xfrm>
          <a:custGeom>
            <a:rect b="b" l="l" r="r" t="t"/>
            <a:pathLst>
              <a:path extrusionOk="0" h="88865" w="22217">
                <a:moveTo>
                  <a:pt x="1" y="85495"/>
                </a:moveTo>
                <a:lnTo>
                  <a:pt x="22217" y="88864"/>
                </a:lnTo>
                <a:lnTo>
                  <a:pt x="22217" y="1"/>
                </a:lnTo>
                <a:lnTo>
                  <a:pt x="1" y="7640"/>
                </a:lnTo>
                <a:close/>
                <a:moveTo>
                  <a:pt x="18381" y="84428"/>
                </a:moveTo>
                <a:lnTo>
                  <a:pt x="14678" y="83928"/>
                </a:lnTo>
                <a:lnTo>
                  <a:pt x="14678" y="81459"/>
                </a:lnTo>
                <a:lnTo>
                  <a:pt x="18381" y="81759"/>
                </a:lnTo>
                <a:close/>
                <a:moveTo>
                  <a:pt x="18381" y="79958"/>
                </a:moveTo>
                <a:lnTo>
                  <a:pt x="14678" y="79524"/>
                </a:lnTo>
                <a:lnTo>
                  <a:pt x="14678" y="77056"/>
                </a:lnTo>
                <a:lnTo>
                  <a:pt x="18381" y="77290"/>
                </a:lnTo>
                <a:close/>
                <a:moveTo>
                  <a:pt x="18381" y="75455"/>
                </a:moveTo>
                <a:cubicBezTo>
                  <a:pt x="17146" y="75355"/>
                  <a:pt x="15912" y="75221"/>
                  <a:pt x="14678" y="75121"/>
                </a:cubicBezTo>
                <a:lnTo>
                  <a:pt x="14678" y="72653"/>
                </a:lnTo>
                <a:lnTo>
                  <a:pt x="18381" y="72786"/>
                </a:lnTo>
                <a:close/>
                <a:moveTo>
                  <a:pt x="18381" y="70952"/>
                </a:moveTo>
                <a:cubicBezTo>
                  <a:pt x="17146" y="70885"/>
                  <a:pt x="15912" y="70818"/>
                  <a:pt x="14678" y="70718"/>
                </a:cubicBezTo>
                <a:lnTo>
                  <a:pt x="14678" y="68250"/>
                </a:lnTo>
                <a:lnTo>
                  <a:pt x="18381" y="68283"/>
                </a:lnTo>
                <a:close/>
                <a:moveTo>
                  <a:pt x="18381" y="66482"/>
                </a:moveTo>
                <a:cubicBezTo>
                  <a:pt x="17146" y="66415"/>
                  <a:pt x="15912" y="66382"/>
                  <a:pt x="14678" y="66315"/>
                </a:cubicBezTo>
                <a:lnTo>
                  <a:pt x="14678" y="63847"/>
                </a:lnTo>
                <a:cubicBezTo>
                  <a:pt x="15912" y="63813"/>
                  <a:pt x="17146" y="63813"/>
                  <a:pt x="18381" y="63813"/>
                </a:cubicBezTo>
                <a:close/>
                <a:moveTo>
                  <a:pt x="18381" y="61979"/>
                </a:moveTo>
                <a:cubicBezTo>
                  <a:pt x="17146" y="61979"/>
                  <a:pt x="15912" y="61945"/>
                  <a:pt x="14678" y="61912"/>
                </a:cubicBezTo>
                <a:lnTo>
                  <a:pt x="14678" y="59443"/>
                </a:lnTo>
                <a:cubicBezTo>
                  <a:pt x="15912" y="59410"/>
                  <a:pt x="17146" y="59343"/>
                  <a:pt x="18381" y="59310"/>
                </a:cubicBezTo>
                <a:close/>
                <a:moveTo>
                  <a:pt x="18381" y="57509"/>
                </a:moveTo>
                <a:cubicBezTo>
                  <a:pt x="17146" y="57509"/>
                  <a:pt x="15912" y="57509"/>
                  <a:pt x="14678" y="57509"/>
                </a:cubicBezTo>
                <a:lnTo>
                  <a:pt x="14678" y="55040"/>
                </a:lnTo>
                <a:cubicBezTo>
                  <a:pt x="15912" y="54974"/>
                  <a:pt x="17146" y="54907"/>
                  <a:pt x="18381" y="54807"/>
                </a:cubicBezTo>
                <a:close/>
                <a:moveTo>
                  <a:pt x="18381" y="53005"/>
                </a:moveTo>
                <a:lnTo>
                  <a:pt x="14678" y="53106"/>
                </a:lnTo>
                <a:lnTo>
                  <a:pt x="14678" y="50637"/>
                </a:lnTo>
                <a:cubicBezTo>
                  <a:pt x="15912" y="50537"/>
                  <a:pt x="17146" y="50437"/>
                  <a:pt x="18381" y="50337"/>
                </a:cubicBezTo>
                <a:close/>
                <a:moveTo>
                  <a:pt x="18381" y="48502"/>
                </a:moveTo>
                <a:lnTo>
                  <a:pt x="14678" y="48702"/>
                </a:lnTo>
                <a:lnTo>
                  <a:pt x="14678" y="46234"/>
                </a:lnTo>
                <a:cubicBezTo>
                  <a:pt x="15912" y="46101"/>
                  <a:pt x="17146" y="45967"/>
                  <a:pt x="18381" y="45834"/>
                </a:cubicBezTo>
                <a:close/>
                <a:moveTo>
                  <a:pt x="18381" y="44032"/>
                </a:moveTo>
                <a:lnTo>
                  <a:pt x="14678" y="44299"/>
                </a:lnTo>
                <a:lnTo>
                  <a:pt x="14678" y="41831"/>
                </a:lnTo>
                <a:lnTo>
                  <a:pt x="18381" y="41364"/>
                </a:lnTo>
                <a:close/>
                <a:moveTo>
                  <a:pt x="18381" y="39529"/>
                </a:moveTo>
                <a:cubicBezTo>
                  <a:pt x="17146" y="39663"/>
                  <a:pt x="15912" y="39796"/>
                  <a:pt x="14678" y="39896"/>
                </a:cubicBezTo>
                <a:lnTo>
                  <a:pt x="14678" y="37428"/>
                </a:lnTo>
                <a:lnTo>
                  <a:pt x="18381" y="36861"/>
                </a:lnTo>
                <a:close/>
                <a:moveTo>
                  <a:pt x="14678" y="31123"/>
                </a:moveTo>
                <a:lnTo>
                  <a:pt x="14678" y="28621"/>
                </a:lnTo>
                <a:cubicBezTo>
                  <a:pt x="15912" y="28388"/>
                  <a:pt x="17146" y="28121"/>
                  <a:pt x="18381" y="27887"/>
                </a:cubicBezTo>
                <a:lnTo>
                  <a:pt x="18381" y="30556"/>
                </a:lnTo>
                <a:cubicBezTo>
                  <a:pt x="17146" y="30723"/>
                  <a:pt x="15912" y="30923"/>
                  <a:pt x="14678" y="31123"/>
                </a:cubicBezTo>
                <a:close/>
                <a:moveTo>
                  <a:pt x="18381" y="35026"/>
                </a:moveTo>
                <a:cubicBezTo>
                  <a:pt x="17146" y="35193"/>
                  <a:pt x="15912" y="35359"/>
                  <a:pt x="14678" y="35493"/>
                </a:cubicBezTo>
                <a:lnTo>
                  <a:pt x="14678" y="33024"/>
                </a:lnTo>
                <a:cubicBezTo>
                  <a:pt x="15912" y="32791"/>
                  <a:pt x="17146" y="32591"/>
                  <a:pt x="18381" y="32357"/>
                </a:cubicBezTo>
                <a:close/>
                <a:moveTo>
                  <a:pt x="18381" y="26053"/>
                </a:moveTo>
                <a:cubicBezTo>
                  <a:pt x="17146" y="26286"/>
                  <a:pt x="15912" y="26486"/>
                  <a:pt x="14678" y="26720"/>
                </a:cubicBezTo>
                <a:lnTo>
                  <a:pt x="14678" y="24218"/>
                </a:lnTo>
                <a:cubicBezTo>
                  <a:pt x="15912" y="23951"/>
                  <a:pt x="17146" y="23651"/>
                  <a:pt x="18381" y="23384"/>
                </a:cubicBezTo>
                <a:close/>
                <a:moveTo>
                  <a:pt x="18381" y="21583"/>
                </a:moveTo>
                <a:lnTo>
                  <a:pt x="14678" y="22317"/>
                </a:lnTo>
                <a:lnTo>
                  <a:pt x="14678" y="19815"/>
                </a:lnTo>
                <a:cubicBezTo>
                  <a:pt x="15912" y="19515"/>
                  <a:pt x="17146" y="19215"/>
                  <a:pt x="18381" y="18914"/>
                </a:cubicBezTo>
                <a:close/>
                <a:moveTo>
                  <a:pt x="18381" y="17080"/>
                </a:moveTo>
                <a:lnTo>
                  <a:pt x="14678" y="17914"/>
                </a:lnTo>
                <a:lnTo>
                  <a:pt x="14678" y="15412"/>
                </a:lnTo>
                <a:cubicBezTo>
                  <a:pt x="15912" y="15078"/>
                  <a:pt x="17146" y="14745"/>
                  <a:pt x="18381" y="14411"/>
                </a:cubicBezTo>
                <a:close/>
                <a:moveTo>
                  <a:pt x="18381" y="12577"/>
                </a:moveTo>
                <a:lnTo>
                  <a:pt x="14678" y="13511"/>
                </a:lnTo>
                <a:lnTo>
                  <a:pt x="14678" y="11009"/>
                </a:lnTo>
                <a:lnTo>
                  <a:pt x="18381" y="9908"/>
                </a:lnTo>
                <a:close/>
                <a:moveTo>
                  <a:pt x="14678" y="6606"/>
                </a:moveTo>
                <a:lnTo>
                  <a:pt x="18381" y="5438"/>
                </a:lnTo>
                <a:lnTo>
                  <a:pt x="18381" y="8107"/>
                </a:lnTo>
                <a:lnTo>
                  <a:pt x="14678" y="9107"/>
                </a:lnTo>
                <a:close/>
                <a:moveTo>
                  <a:pt x="9841" y="8107"/>
                </a:moveTo>
                <a:lnTo>
                  <a:pt x="12210" y="7339"/>
                </a:lnTo>
                <a:lnTo>
                  <a:pt x="12210" y="9741"/>
                </a:lnTo>
                <a:lnTo>
                  <a:pt x="9841" y="10375"/>
                </a:lnTo>
                <a:close/>
                <a:moveTo>
                  <a:pt x="9841" y="12376"/>
                </a:moveTo>
                <a:cubicBezTo>
                  <a:pt x="10642" y="12143"/>
                  <a:pt x="11409" y="11909"/>
                  <a:pt x="12210" y="11676"/>
                </a:cubicBezTo>
                <a:lnTo>
                  <a:pt x="12210" y="14078"/>
                </a:lnTo>
                <a:cubicBezTo>
                  <a:pt x="11409" y="14278"/>
                  <a:pt x="10642" y="14478"/>
                  <a:pt x="9841" y="14645"/>
                </a:cubicBezTo>
                <a:close/>
                <a:moveTo>
                  <a:pt x="9841" y="16679"/>
                </a:moveTo>
                <a:cubicBezTo>
                  <a:pt x="10608" y="16446"/>
                  <a:pt x="11409" y="16246"/>
                  <a:pt x="12210" y="16012"/>
                </a:cubicBezTo>
                <a:lnTo>
                  <a:pt x="12210" y="18414"/>
                </a:lnTo>
                <a:cubicBezTo>
                  <a:pt x="11409" y="18581"/>
                  <a:pt x="10608" y="18781"/>
                  <a:pt x="9841" y="18948"/>
                </a:cubicBezTo>
                <a:close/>
                <a:moveTo>
                  <a:pt x="9841" y="20949"/>
                </a:moveTo>
                <a:cubicBezTo>
                  <a:pt x="10608" y="20749"/>
                  <a:pt x="11409" y="20549"/>
                  <a:pt x="12210" y="20349"/>
                </a:cubicBezTo>
                <a:lnTo>
                  <a:pt x="12210" y="22750"/>
                </a:lnTo>
                <a:cubicBezTo>
                  <a:pt x="11409" y="22917"/>
                  <a:pt x="10608" y="23084"/>
                  <a:pt x="9841" y="23217"/>
                </a:cubicBezTo>
                <a:close/>
                <a:moveTo>
                  <a:pt x="9808" y="25219"/>
                </a:moveTo>
                <a:cubicBezTo>
                  <a:pt x="10608" y="25052"/>
                  <a:pt x="11409" y="24885"/>
                  <a:pt x="12176" y="24719"/>
                </a:cubicBezTo>
                <a:lnTo>
                  <a:pt x="12176" y="27087"/>
                </a:lnTo>
                <a:cubicBezTo>
                  <a:pt x="11409" y="27220"/>
                  <a:pt x="10608" y="27387"/>
                  <a:pt x="9808" y="27521"/>
                </a:cubicBezTo>
                <a:close/>
                <a:moveTo>
                  <a:pt x="9808" y="29522"/>
                </a:moveTo>
                <a:cubicBezTo>
                  <a:pt x="10608" y="29355"/>
                  <a:pt x="11376" y="29188"/>
                  <a:pt x="12176" y="29055"/>
                </a:cubicBezTo>
                <a:lnTo>
                  <a:pt x="12176" y="31457"/>
                </a:lnTo>
                <a:cubicBezTo>
                  <a:pt x="11376" y="31557"/>
                  <a:pt x="10608" y="31690"/>
                  <a:pt x="9808" y="31790"/>
                </a:cubicBezTo>
                <a:close/>
                <a:moveTo>
                  <a:pt x="9808" y="33792"/>
                </a:moveTo>
                <a:cubicBezTo>
                  <a:pt x="10575" y="33658"/>
                  <a:pt x="11376" y="33525"/>
                  <a:pt x="12176" y="33391"/>
                </a:cubicBezTo>
                <a:lnTo>
                  <a:pt x="12176" y="35793"/>
                </a:lnTo>
                <a:cubicBezTo>
                  <a:pt x="11376" y="35893"/>
                  <a:pt x="10575" y="35993"/>
                  <a:pt x="9808" y="36093"/>
                </a:cubicBezTo>
                <a:close/>
                <a:moveTo>
                  <a:pt x="9808" y="38095"/>
                </a:moveTo>
                <a:cubicBezTo>
                  <a:pt x="10575" y="37961"/>
                  <a:pt x="11376" y="37861"/>
                  <a:pt x="12176" y="37728"/>
                </a:cubicBezTo>
                <a:lnTo>
                  <a:pt x="12176" y="40130"/>
                </a:lnTo>
                <a:cubicBezTo>
                  <a:pt x="11376" y="40196"/>
                  <a:pt x="10575" y="40296"/>
                  <a:pt x="9808" y="40363"/>
                </a:cubicBezTo>
                <a:close/>
                <a:moveTo>
                  <a:pt x="9774" y="42365"/>
                </a:moveTo>
                <a:cubicBezTo>
                  <a:pt x="10575" y="42264"/>
                  <a:pt x="11376" y="42164"/>
                  <a:pt x="12143" y="42064"/>
                </a:cubicBezTo>
                <a:lnTo>
                  <a:pt x="12143" y="44466"/>
                </a:lnTo>
                <a:cubicBezTo>
                  <a:pt x="11376" y="44533"/>
                  <a:pt x="10575" y="44566"/>
                  <a:pt x="9774" y="44633"/>
                </a:cubicBezTo>
                <a:close/>
                <a:moveTo>
                  <a:pt x="9774" y="46668"/>
                </a:moveTo>
                <a:cubicBezTo>
                  <a:pt x="10575" y="46568"/>
                  <a:pt x="11376" y="46501"/>
                  <a:pt x="12143" y="46401"/>
                </a:cubicBezTo>
                <a:lnTo>
                  <a:pt x="12143" y="48802"/>
                </a:lnTo>
                <a:cubicBezTo>
                  <a:pt x="11376" y="48836"/>
                  <a:pt x="10575" y="48869"/>
                  <a:pt x="9774" y="48936"/>
                </a:cubicBezTo>
                <a:close/>
                <a:moveTo>
                  <a:pt x="9774" y="50937"/>
                </a:moveTo>
                <a:cubicBezTo>
                  <a:pt x="10575" y="50871"/>
                  <a:pt x="11342" y="50804"/>
                  <a:pt x="12143" y="50737"/>
                </a:cubicBezTo>
                <a:lnTo>
                  <a:pt x="12143" y="53139"/>
                </a:lnTo>
                <a:cubicBezTo>
                  <a:pt x="11342" y="53172"/>
                  <a:pt x="10575" y="53172"/>
                  <a:pt x="9774" y="53206"/>
                </a:cubicBezTo>
                <a:close/>
                <a:moveTo>
                  <a:pt x="9774" y="55207"/>
                </a:moveTo>
                <a:cubicBezTo>
                  <a:pt x="10542" y="55174"/>
                  <a:pt x="11342" y="55140"/>
                  <a:pt x="12143" y="55107"/>
                </a:cubicBezTo>
                <a:lnTo>
                  <a:pt x="12143" y="57475"/>
                </a:lnTo>
                <a:cubicBezTo>
                  <a:pt x="11342" y="57475"/>
                  <a:pt x="10542" y="57509"/>
                  <a:pt x="9774" y="57509"/>
                </a:cubicBezTo>
                <a:close/>
                <a:moveTo>
                  <a:pt x="9741" y="59510"/>
                </a:moveTo>
                <a:cubicBezTo>
                  <a:pt x="10542" y="59477"/>
                  <a:pt x="11342" y="59443"/>
                  <a:pt x="12109" y="59443"/>
                </a:cubicBezTo>
                <a:lnTo>
                  <a:pt x="12109" y="61812"/>
                </a:lnTo>
                <a:cubicBezTo>
                  <a:pt x="11342" y="61812"/>
                  <a:pt x="10542" y="61778"/>
                  <a:pt x="9741" y="61778"/>
                </a:cubicBezTo>
                <a:close/>
                <a:moveTo>
                  <a:pt x="9741" y="63780"/>
                </a:moveTo>
                <a:cubicBezTo>
                  <a:pt x="10542" y="63780"/>
                  <a:pt x="11342" y="63780"/>
                  <a:pt x="12109" y="63780"/>
                </a:cubicBezTo>
                <a:lnTo>
                  <a:pt x="12109" y="66182"/>
                </a:lnTo>
                <a:cubicBezTo>
                  <a:pt x="11342" y="66148"/>
                  <a:pt x="10542" y="66115"/>
                  <a:pt x="9741" y="66081"/>
                </a:cubicBezTo>
                <a:close/>
                <a:moveTo>
                  <a:pt x="9741" y="68083"/>
                </a:moveTo>
                <a:cubicBezTo>
                  <a:pt x="10542" y="68083"/>
                  <a:pt x="11309" y="68083"/>
                  <a:pt x="12109" y="68116"/>
                </a:cubicBezTo>
                <a:lnTo>
                  <a:pt x="12109" y="70518"/>
                </a:lnTo>
                <a:cubicBezTo>
                  <a:pt x="11309" y="70451"/>
                  <a:pt x="10542" y="70385"/>
                  <a:pt x="9741" y="70351"/>
                </a:cubicBezTo>
                <a:close/>
                <a:moveTo>
                  <a:pt x="9741" y="72353"/>
                </a:moveTo>
                <a:cubicBezTo>
                  <a:pt x="10508" y="72386"/>
                  <a:pt x="11309" y="72419"/>
                  <a:pt x="12109" y="72453"/>
                </a:cubicBezTo>
                <a:lnTo>
                  <a:pt x="12109" y="74854"/>
                </a:lnTo>
                <a:cubicBezTo>
                  <a:pt x="11309" y="74788"/>
                  <a:pt x="10508" y="74688"/>
                  <a:pt x="9741" y="74621"/>
                </a:cubicBezTo>
                <a:close/>
                <a:moveTo>
                  <a:pt x="9741" y="76656"/>
                </a:moveTo>
                <a:cubicBezTo>
                  <a:pt x="10508" y="76689"/>
                  <a:pt x="11309" y="76756"/>
                  <a:pt x="12109" y="76789"/>
                </a:cubicBezTo>
                <a:lnTo>
                  <a:pt x="12109" y="79191"/>
                </a:lnTo>
                <a:cubicBezTo>
                  <a:pt x="11309" y="79091"/>
                  <a:pt x="10508" y="78991"/>
                  <a:pt x="9741" y="78924"/>
                </a:cubicBezTo>
                <a:close/>
                <a:moveTo>
                  <a:pt x="9708" y="80925"/>
                </a:moveTo>
                <a:lnTo>
                  <a:pt x="12076" y="81126"/>
                </a:lnTo>
                <a:lnTo>
                  <a:pt x="12076" y="83527"/>
                </a:lnTo>
                <a:lnTo>
                  <a:pt x="9708" y="83194"/>
                </a:lnTo>
                <a:close/>
                <a:moveTo>
                  <a:pt x="7773" y="82994"/>
                </a:moveTo>
                <a:lnTo>
                  <a:pt x="6038" y="82760"/>
                </a:lnTo>
                <a:lnTo>
                  <a:pt x="6038" y="80659"/>
                </a:lnTo>
                <a:lnTo>
                  <a:pt x="7773" y="80792"/>
                </a:lnTo>
                <a:close/>
                <a:moveTo>
                  <a:pt x="7773" y="78757"/>
                </a:moveTo>
                <a:cubicBezTo>
                  <a:pt x="7206" y="78691"/>
                  <a:pt x="6639" y="78624"/>
                  <a:pt x="6038" y="78557"/>
                </a:cubicBezTo>
                <a:lnTo>
                  <a:pt x="6038" y="76456"/>
                </a:lnTo>
                <a:cubicBezTo>
                  <a:pt x="6639" y="76489"/>
                  <a:pt x="7206" y="76522"/>
                  <a:pt x="7773" y="76556"/>
                </a:cubicBezTo>
                <a:close/>
                <a:moveTo>
                  <a:pt x="6038" y="74354"/>
                </a:moveTo>
                <a:lnTo>
                  <a:pt x="6038" y="72253"/>
                </a:lnTo>
                <a:cubicBezTo>
                  <a:pt x="6639" y="72286"/>
                  <a:pt x="7206" y="72286"/>
                  <a:pt x="7773" y="72319"/>
                </a:cubicBezTo>
                <a:lnTo>
                  <a:pt x="7773" y="74521"/>
                </a:lnTo>
                <a:cubicBezTo>
                  <a:pt x="7206" y="74454"/>
                  <a:pt x="6639" y="74421"/>
                  <a:pt x="6038" y="74354"/>
                </a:cubicBezTo>
                <a:close/>
                <a:moveTo>
                  <a:pt x="7773" y="70284"/>
                </a:moveTo>
                <a:cubicBezTo>
                  <a:pt x="7206" y="70251"/>
                  <a:pt x="6639" y="70218"/>
                  <a:pt x="6038" y="70151"/>
                </a:cubicBezTo>
                <a:lnTo>
                  <a:pt x="6038" y="68050"/>
                </a:lnTo>
                <a:cubicBezTo>
                  <a:pt x="6639" y="68050"/>
                  <a:pt x="7206" y="68083"/>
                  <a:pt x="7773" y="68083"/>
                </a:cubicBezTo>
                <a:close/>
                <a:moveTo>
                  <a:pt x="6038" y="65981"/>
                </a:moveTo>
                <a:lnTo>
                  <a:pt x="6038" y="63847"/>
                </a:lnTo>
                <a:cubicBezTo>
                  <a:pt x="6639" y="63847"/>
                  <a:pt x="7206" y="63847"/>
                  <a:pt x="7773" y="63847"/>
                </a:cubicBezTo>
                <a:lnTo>
                  <a:pt x="7773" y="66048"/>
                </a:lnTo>
                <a:cubicBezTo>
                  <a:pt x="7206" y="66015"/>
                  <a:pt x="6639" y="65981"/>
                  <a:pt x="6038" y="65981"/>
                </a:cubicBezTo>
                <a:close/>
                <a:moveTo>
                  <a:pt x="7773" y="61812"/>
                </a:moveTo>
                <a:cubicBezTo>
                  <a:pt x="7206" y="61778"/>
                  <a:pt x="6639" y="61778"/>
                  <a:pt x="6038" y="61778"/>
                </a:cubicBezTo>
                <a:lnTo>
                  <a:pt x="6038" y="59644"/>
                </a:lnTo>
                <a:cubicBezTo>
                  <a:pt x="6639" y="59644"/>
                  <a:pt x="7206" y="59610"/>
                  <a:pt x="7773" y="59610"/>
                </a:cubicBezTo>
                <a:close/>
                <a:moveTo>
                  <a:pt x="6038" y="57575"/>
                </a:moveTo>
                <a:lnTo>
                  <a:pt x="6038" y="55474"/>
                </a:lnTo>
                <a:cubicBezTo>
                  <a:pt x="6639" y="55441"/>
                  <a:pt x="7206" y="55407"/>
                  <a:pt x="7773" y="55374"/>
                </a:cubicBezTo>
                <a:lnTo>
                  <a:pt x="7773" y="57575"/>
                </a:lnTo>
                <a:cubicBezTo>
                  <a:pt x="7206" y="57575"/>
                  <a:pt x="6639" y="57575"/>
                  <a:pt x="6038" y="57575"/>
                </a:cubicBezTo>
                <a:close/>
                <a:moveTo>
                  <a:pt x="7773" y="53339"/>
                </a:moveTo>
                <a:cubicBezTo>
                  <a:pt x="7206" y="53339"/>
                  <a:pt x="6639" y="53372"/>
                  <a:pt x="6038" y="53372"/>
                </a:cubicBezTo>
                <a:lnTo>
                  <a:pt x="6038" y="51271"/>
                </a:lnTo>
                <a:cubicBezTo>
                  <a:pt x="6639" y="51204"/>
                  <a:pt x="7206" y="51171"/>
                  <a:pt x="7773" y="51137"/>
                </a:cubicBezTo>
                <a:close/>
                <a:moveTo>
                  <a:pt x="7773" y="49103"/>
                </a:moveTo>
                <a:cubicBezTo>
                  <a:pt x="7206" y="49103"/>
                  <a:pt x="6606" y="49136"/>
                  <a:pt x="6038" y="49169"/>
                </a:cubicBezTo>
                <a:lnTo>
                  <a:pt x="6038" y="47068"/>
                </a:lnTo>
                <a:cubicBezTo>
                  <a:pt x="6639" y="47001"/>
                  <a:pt x="7206" y="46934"/>
                  <a:pt x="7773" y="46901"/>
                </a:cubicBezTo>
                <a:close/>
                <a:moveTo>
                  <a:pt x="7773" y="44866"/>
                </a:moveTo>
                <a:cubicBezTo>
                  <a:pt x="7206" y="44900"/>
                  <a:pt x="6606" y="44933"/>
                  <a:pt x="6038" y="45000"/>
                </a:cubicBezTo>
                <a:lnTo>
                  <a:pt x="6038" y="42865"/>
                </a:lnTo>
                <a:cubicBezTo>
                  <a:pt x="6639" y="42798"/>
                  <a:pt x="7206" y="42731"/>
                  <a:pt x="7773" y="42665"/>
                </a:cubicBezTo>
                <a:close/>
                <a:moveTo>
                  <a:pt x="7773" y="40597"/>
                </a:moveTo>
                <a:cubicBezTo>
                  <a:pt x="7206" y="40663"/>
                  <a:pt x="6606" y="40730"/>
                  <a:pt x="6038" y="40797"/>
                </a:cubicBezTo>
                <a:lnTo>
                  <a:pt x="6038" y="38662"/>
                </a:lnTo>
                <a:cubicBezTo>
                  <a:pt x="6606" y="38595"/>
                  <a:pt x="7206" y="38495"/>
                  <a:pt x="7773" y="38395"/>
                </a:cubicBezTo>
                <a:close/>
                <a:moveTo>
                  <a:pt x="7773" y="36360"/>
                </a:moveTo>
                <a:cubicBezTo>
                  <a:pt x="7206" y="36460"/>
                  <a:pt x="6606" y="36527"/>
                  <a:pt x="6038" y="36594"/>
                </a:cubicBezTo>
                <a:lnTo>
                  <a:pt x="6038" y="34459"/>
                </a:lnTo>
                <a:cubicBezTo>
                  <a:pt x="6606" y="34359"/>
                  <a:pt x="7206" y="34259"/>
                  <a:pt x="7773" y="34159"/>
                </a:cubicBezTo>
                <a:close/>
                <a:moveTo>
                  <a:pt x="7773" y="32124"/>
                </a:moveTo>
                <a:cubicBezTo>
                  <a:pt x="7206" y="32224"/>
                  <a:pt x="6606" y="32324"/>
                  <a:pt x="6038" y="32391"/>
                </a:cubicBezTo>
                <a:lnTo>
                  <a:pt x="6038" y="30289"/>
                </a:lnTo>
                <a:cubicBezTo>
                  <a:pt x="6606" y="30156"/>
                  <a:pt x="7206" y="30056"/>
                  <a:pt x="7773" y="29956"/>
                </a:cubicBezTo>
                <a:close/>
                <a:moveTo>
                  <a:pt x="7773" y="27887"/>
                </a:moveTo>
                <a:cubicBezTo>
                  <a:pt x="7206" y="27988"/>
                  <a:pt x="6606" y="28088"/>
                  <a:pt x="6038" y="28188"/>
                </a:cubicBezTo>
                <a:lnTo>
                  <a:pt x="6038" y="26086"/>
                </a:lnTo>
                <a:cubicBezTo>
                  <a:pt x="6606" y="25953"/>
                  <a:pt x="7206" y="25819"/>
                  <a:pt x="7773" y="25686"/>
                </a:cubicBezTo>
                <a:close/>
                <a:moveTo>
                  <a:pt x="7773" y="23651"/>
                </a:moveTo>
                <a:cubicBezTo>
                  <a:pt x="7206" y="23785"/>
                  <a:pt x="6606" y="23885"/>
                  <a:pt x="6038" y="24018"/>
                </a:cubicBezTo>
                <a:lnTo>
                  <a:pt x="6038" y="21883"/>
                </a:lnTo>
                <a:cubicBezTo>
                  <a:pt x="6606" y="21750"/>
                  <a:pt x="7206" y="21616"/>
                  <a:pt x="7773" y="21450"/>
                </a:cubicBezTo>
                <a:close/>
                <a:moveTo>
                  <a:pt x="6038" y="19815"/>
                </a:moveTo>
                <a:lnTo>
                  <a:pt x="6038" y="17680"/>
                </a:lnTo>
                <a:cubicBezTo>
                  <a:pt x="6639" y="17547"/>
                  <a:pt x="7206" y="17380"/>
                  <a:pt x="7773" y="17213"/>
                </a:cubicBezTo>
                <a:lnTo>
                  <a:pt x="7773" y="19415"/>
                </a:lnTo>
                <a:cubicBezTo>
                  <a:pt x="7206" y="19548"/>
                  <a:pt x="6606" y="19682"/>
                  <a:pt x="6038" y="19815"/>
                </a:cubicBezTo>
                <a:close/>
                <a:moveTo>
                  <a:pt x="7773" y="15178"/>
                </a:moveTo>
                <a:cubicBezTo>
                  <a:pt x="7206" y="15312"/>
                  <a:pt x="6606" y="15479"/>
                  <a:pt x="6038" y="15612"/>
                </a:cubicBezTo>
                <a:lnTo>
                  <a:pt x="6038" y="13477"/>
                </a:lnTo>
                <a:cubicBezTo>
                  <a:pt x="6606" y="13310"/>
                  <a:pt x="7206" y="13144"/>
                  <a:pt x="7773" y="12977"/>
                </a:cubicBezTo>
                <a:close/>
                <a:moveTo>
                  <a:pt x="6038" y="9308"/>
                </a:moveTo>
                <a:lnTo>
                  <a:pt x="7773" y="8740"/>
                </a:lnTo>
                <a:lnTo>
                  <a:pt x="7773" y="10942"/>
                </a:lnTo>
                <a:lnTo>
                  <a:pt x="6038" y="11409"/>
                </a:lnTo>
                <a:close/>
                <a:moveTo>
                  <a:pt x="4471" y="82593"/>
                </a:moveTo>
                <a:lnTo>
                  <a:pt x="3003" y="82393"/>
                </a:lnTo>
                <a:lnTo>
                  <a:pt x="3003" y="80425"/>
                </a:lnTo>
                <a:lnTo>
                  <a:pt x="4471" y="80559"/>
                </a:lnTo>
                <a:close/>
                <a:moveTo>
                  <a:pt x="4471" y="78457"/>
                </a:moveTo>
                <a:cubicBezTo>
                  <a:pt x="3970" y="78390"/>
                  <a:pt x="3470" y="78324"/>
                  <a:pt x="3003" y="78257"/>
                </a:cubicBezTo>
                <a:lnTo>
                  <a:pt x="3003" y="76289"/>
                </a:lnTo>
                <a:cubicBezTo>
                  <a:pt x="3470" y="76322"/>
                  <a:pt x="3970" y="76356"/>
                  <a:pt x="4471" y="76389"/>
                </a:cubicBezTo>
                <a:close/>
                <a:moveTo>
                  <a:pt x="4471" y="74287"/>
                </a:moveTo>
                <a:cubicBezTo>
                  <a:pt x="3970" y="74254"/>
                  <a:pt x="3470" y="74187"/>
                  <a:pt x="2970" y="74154"/>
                </a:cubicBezTo>
                <a:lnTo>
                  <a:pt x="2970" y="72152"/>
                </a:lnTo>
                <a:cubicBezTo>
                  <a:pt x="3470" y="72186"/>
                  <a:pt x="3970" y="72219"/>
                  <a:pt x="4471" y="72219"/>
                </a:cubicBezTo>
                <a:close/>
                <a:moveTo>
                  <a:pt x="4437" y="70118"/>
                </a:moveTo>
                <a:cubicBezTo>
                  <a:pt x="3970" y="70084"/>
                  <a:pt x="3470" y="70051"/>
                  <a:pt x="2970" y="70018"/>
                </a:cubicBezTo>
                <a:lnTo>
                  <a:pt x="2970" y="68050"/>
                </a:lnTo>
                <a:cubicBezTo>
                  <a:pt x="3470" y="68050"/>
                  <a:pt x="3970" y="68050"/>
                  <a:pt x="4437" y="68050"/>
                </a:cubicBezTo>
                <a:close/>
                <a:moveTo>
                  <a:pt x="4437" y="65948"/>
                </a:moveTo>
                <a:cubicBezTo>
                  <a:pt x="3937" y="65948"/>
                  <a:pt x="3437" y="65915"/>
                  <a:pt x="2970" y="65915"/>
                </a:cubicBezTo>
                <a:lnTo>
                  <a:pt x="2970" y="63913"/>
                </a:lnTo>
                <a:cubicBezTo>
                  <a:pt x="3437" y="63913"/>
                  <a:pt x="3937" y="63913"/>
                  <a:pt x="4437" y="63913"/>
                </a:cubicBezTo>
                <a:close/>
                <a:moveTo>
                  <a:pt x="4437" y="61812"/>
                </a:moveTo>
                <a:cubicBezTo>
                  <a:pt x="3937" y="61778"/>
                  <a:pt x="3437" y="61778"/>
                  <a:pt x="2936" y="61778"/>
                </a:cubicBezTo>
                <a:lnTo>
                  <a:pt x="2936" y="59777"/>
                </a:lnTo>
                <a:cubicBezTo>
                  <a:pt x="3437" y="59777"/>
                  <a:pt x="3937" y="59744"/>
                  <a:pt x="4437" y="59744"/>
                </a:cubicBezTo>
                <a:close/>
                <a:moveTo>
                  <a:pt x="4404" y="57642"/>
                </a:moveTo>
                <a:cubicBezTo>
                  <a:pt x="3904" y="57642"/>
                  <a:pt x="3437" y="57642"/>
                  <a:pt x="2936" y="57642"/>
                </a:cubicBezTo>
                <a:lnTo>
                  <a:pt x="2936" y="55674"/>
                </a:lnTo>
                <a:cubicBezTo>
                  <a:pt x="3437" y="55641"/>
                  <a:pt x="3904" y="55607"/>
                  <a:pt x="4404" y="55574"/>
                </a:cubicBezTo>
                <a:close/>
                <a:moveTo>
                  <a:pt x="4404" y="53472"/>
                </a:moveTo>
                <a:cubicBezTo>
                  <a:pt x="3904" y="53506"/>
                  <a:pt x="3403" y="53506"/>
                  <a:pt x="2936" y="53539"/>
                </a:cubicBezTo>
                <a:lnTo>
                  <a:pt x="2936" y="51538"/>
                </a:lnTo>
                <a:cubicBezTo>
                  <a:pt x="3403" y="51504"/>
                  <a:pt x="3904" y="51471"/>
                  <a:pt x="4404" y="51438"/>
                </a:cubicBezTo>
                <a:close/>
                <a:moveTo>
                  <a:pt x="4404" y="49336"/>
                </a:moveTo>
                <a:cubicBezTo>
                  <a:pt x="3904" y="49336"/>
                  <a:pt x="3403" y="49370"/>
                  <a:pt x="2903" y="49403"/>
                </a:cubicBezTo>
                <a:lnTo>
                  <a:pt x="2903" y="47401"/>
                </a:lnTo>
                <a:cubicBezTo>
                  <a:pt x="3403" y="47368"/>
                  <a:pt x="3904" y="47301"/>
                  <a:pt x="4404" y="47268"/>
                </a:cubicBezTo>
                <a:close/>
                <a:moveTo>
                  <a:pt x="4371" y="45167"/>
                </a:moveTo>
                <a:cubicBezTo>
                  <a:pt x="3904" y="45200"/>
                  <a:pt x="3403" y="45233"/>
                  <a:pt x="2903" y="45267"/>
                </a:cubicBezTo>
                <a:lnTo>
                  <a:pt x="2903" y="43299"/>
                </a:lnTo>
                <a:cubicBezTo>
                  <a:pt x="3403" y="43232"/>
                  <a:pt x="3904" y="43165"/>
                  <a:pt x="4371" y="43098"/>
                </a:cubicBezTo>
                <a:close/>
                <a:moveTo>
                  <a:pt x="4371" y="40997"/>
                </a:moveTo>
                <a:cubicBezTo>
                  <a:pt x="3870" y="41064"/>
                  <a:pt x="3370" y="41097"/>
                  <a:pt x="2903" y="41164"/>
                </a:cubicBezTo>
                <a:lnTo>
                  <a:pt x="2903" y="39162"/>
                </a:lnTo>
                <a:cubicBezTo>
                  <a:pt x="3370" y="39096"/>
                  <a:pt x="3870" y="39029"/>
                  <a:pt x="4371" y="38929"/>
                </a:cubicBezTo>
                <a:close/>
                <a:moveTo>
                  <a:pt x="4371" y="36827"/>
                </a:moveTo>
                <a:cubicBezTo>
                  <a:pt x="3870" y="36894"/>
                  <a:pt x="3370" y="36961"/>
                  <a:pt x="2870" y="37027"/>
                </a:cubicBezTo>
                <a:lnTo>
                  <a:pt x="2870" y="35059"/>
                </a:lnTo>
                <a:cubicBezTo>
                  <a:pt x="3370" y="34959"/>
                  <a:pt x="3870" y="34859"/>
                  <a:pt x="4371" y="34792"/>
                </a:cubicBezTo>
                <a:close/>
                <a:moveTo>
                  <a:pt x="4337" y="32691"/>
                </a:moveTo>
                <a:cubicBezTo>
                  <a:pt x="3837" y="32758"/>
                  <a:pt x="3370" y="32824"/>
                  <a:pt x="2870" y="32891"/>
                </a:cubicBezTo>
                <a:lnTo>
                  <a:pt x="2870" y="30923"/>
                </a:lnTo>
                <a:cubicBezTo>
                  <a:pt x="3370" y="30823"/>
                  <a:pt x="3837" y="30723"/>
                  <a:pt x="4337" y="30623"/>
                </a:cubicBezTo>
                <a:close/>
                <a:moveTo>
                  <a:pt x="4337" y="28521"/>
                </a:moveTo>
                <a:cubicBezTo>
                  <a:pt x="3837" y="28621"/>
                  <a:pt x="3337" y="28688"/>
                  <a:pt x="2870" y="28788"/>
                </a:cubicBezTo>
                <a:lnTo>
                  <a:pt x="2870" y="26787"/>
                </a:lnTo>
                <a:cubicBezTo>
                  <a:pt x="3337" y="26687"/>
                  <a:pt x="3837" y="26587"/>
                  <a:pt x="4337" y="26453"/>
                </a:cubicBezTo>
                <a:close/>
                <a:moveTo>
                  <a:pt x="4337" y="24352"/>
                </a:moveTo>
                <a:cubicBezTo>
                  <a:pt x="3837" y="24452"/>
                  <a:pt x="3337" y="24552"/>
                  <a:pt x="2836" y="24652"/>
                </a:cubicBezTo>
                <a:lnTo>
                  <a:pt x="2836" y="22684"/>
                </a:lnTo>
                <a:cubicBezTo>
                  <a:pt x="3337" y="22550"/>
                  <a:pt x="3837" y="22417"/>
                  <a:pt x="4337" y="22317"/>
                </a:cubicBezTo>
                <a:close/>
                <a:moveTo>
                  <a:pt x="4304" y="20215"/>
                </a:moveTo>
                <a:cubicBezTo>
                  <a:pt x="3804" y="20315"/>
                  <a:pt x="3337" y="20415"/>
                  <a:pt x="2836" y="20516"/>
                </a:cubicBezTo>
                <a:lnTo>
                  <a:pt x="2836" y="18547"/>
                </a:lnTo>
                <a:cubicBezTo>
                  <a:pt x="3337" y="18414"/>
                  <a:pt x="3837" y="18281"/>
                  <a:pt x="4304" y="18147"/>
                </a:cubicBezTo>
                <a:close/>
                <a:moveTo>
                  <a:pt x="4304" y="16046"/>
                </a:moveTo>
                <a:cubicBezTo>
                  <a:pt x="3804" y="16146"/>
                  <a:pt x="3303" y="16279"/>
                  <a:pt x="2836" y="16413"/>
                </a:cubicBezTo>
                <a:lnTo>
                  <a:pt x="2836" y="14411"/>
                </a:lnTo>
                <a:cubicBezTo>
                  <a:pt x="3303" y="14278"/>
                  <a:pt x="3804" y="14144"/>
                  <a:pt x="4304" y="13978"/>
                </a:cubicBezTo>
                <a:close/>
                <a:moveTo>
                  <a:pt x="2803" y="10308"/>
                </a:moveTo>
                <a:lnTo>
                  <a:pt x="4304" y="9808"/>
                </a:lnTo>
                <a:lnTo>
                  <a:pt x="4304" y="11876"/>
                </a:lnTo>
                <a:lnTo>
                  <a:pt x="2803" y="1227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8"/>
          <p:cNvSpPr/>
          <p:nvPr/>
        </p:nvSpPr>
        <p:spPr>
          <a:xfrm rot="-30554">
            <a:off x="2733466" y="4055224"/>
            <a:ext cx="3677063" cy="625780"/>
          </a:xfrm>
          <a:custGeom>
            <a:rect b="b" l="l" r="r" t="t"/>
            <a:pathLst>
              <a:path extrusionOk="0" h="47334" w="278133">
                <a:moveTo>
                  <a:pt x="0" y="6471"/>
                </a:moveTo>
                <a:lnTo>
                  <a:pt x="160515" y="47334"/>
                </a:lnTo>
                <a:lnTo>
                  <a:pt x="278132" y="167"/>
                </a:lnTo>
                <a:lnTo>
                  <a:pt x="249779" y="0"/>
                </a:lnTo>
                <a:lnTo>
                  <a:pt x="220291" y="7606"/>
                </a:lnTo>
                <a:lnTo>
                  <a:pt x="196741" y="4170"/>
                </a:lnTo>
                <a:lnTo>
                  <a:pt x="172657" y="11108"/>
                </a:lnTo>
                <a:lnTo>
                  <a:pt x="157013" y="9007"/>
                </a:lnTo>
                <a:lnTo>
                  <a:pt x="134330" y="14811"/>
                </a:lnTo>
                <a:lnTo>
                  <a:pt x="91099" y="7772"/>
                </a:lnTo>
                <a:lnTo>
                  <a:pt x="60477" y="12342"/>
                </a:lnTo>
                <a:lnTo>
                  <a:pt x="37661" y="6471"/>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8"/>
          <p:cNvSpPr txBox="1"/>
          <p:nvPr/>
        </p:nvSpPr>
        <p:spPr>
          <a:xfrm>
            <a:off x="599250" y="2133625"/>
            <a:ext cx="1899600" cy="755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GB" sz="1200">
                <a:latin typeface="Roboto"/>
                <a:ea typeface="Roboto"/>
                <a:cs typeface="Roboto"/>
                <a:sym typeface="Roboto"/>
              </a:rPr>
              <a:t>City will absorb financial risk of construction costs. </a:t>
            </a:r>
            <a:endParaRPr sz="1200">
              <a:latin typeface="Roboto"/>
              <a:ea typeface="Roboto"/>
              <a:cs typeface="Roboto"/>
              <a:sym typeface="Roboto"/>
            </a:endParaRPr>
          </a:p>
          <a:p>
            <a:pPr indent="0" lvl="0" marL="0" rtl="0" algn="r">
              <a:lnSpc>
                <a:spcPct val="100000"/>
              </a:lnSpc>
              <a:spcBef>
                <a:spcPts val="1600"/>
              </a:spcBef>
              <a:spcAft>
                <a:spcPts val="0"/>
              </a:spcAft>
              <a:buNone/>
            </a:pPr>
            <a:r>
              <a:rPr lang="en-GB" sz="1200">
                <a:latin typeface="Roboto"/>
                <a:ea typeface="Roboto"/>
                <a:cs typeface="Roboto"/>
                <a:sym typeface="Roboto"/>
              </a:rPr>
              <a:t>Exact Long Term risk is unclear as ownership model is still being developed.</a:t>
            </a:r>
            <a:endParaRPr sz="1200">
              <a:latin typeface="Roboto"/>
              <a:ea typeface="Roboto"/>
              <a:cs typeface="Roboto"/>
              <a:sym typeface="Roboto"/>
            </a:endParaRPr>
          </a:p>
          <a:p>
            <a:pPr indent="0" lvl="0" marL="0" rtl="0" algn="r">
              <a:lnSpc>
                <a:spcPct val="115000"/>
              </a:lnSpc>
              <a:spcBef>
                <a:spcPts val="1600"/>
              </a:spcBef>
              <a:spcAft>
                <a:spcPts val="0"/>
              </a:spcAft>
              <a:buNone/>
            </a:pPr>
            <a:r>
              <a:t/>
            </a:r>
            <a:endParaRPr sz="1500">
              <a:solidFill>
                <a:schemeClr val="dk2"/>
              </a:solidFill>
            </a:endParaRPr>
          </a:p>
          <a:p>
            <a:pPr indent="0" lvl="0" marL="0" rtl="0" algn="r">
              <a:lnSpc>
                <a:spcPct val="100000"/>
              </a:lnSpc>
              <a:spcBef>
                <a:spcPts val="1200"/>
              </a:spcBef>
              <a:spcAft>
                <a:spcPts val="1600"/>
              </a:spcAft>
              <a:buNone/>
            </a:pPr>
            <a:r>
              <a:rPr lang="en-GB" sz="1200">
                <a:latin typeface="Roboto"/>
                <a:ea typeface="Roboto"/>
                <a:cs typeface="Roboto"/>
                <a:sym typeface="Roboto"/>
              </a:rPr>
              <a:t> </a:t>
            </a:r>
            <a:endParaRPr sz="1200">
              <a:solidFill>
                <a:srgbClr val="000000"/>
              </a:solidFill>
              <a:latin typeface="Roboto"/>
              <a:ea typeface="Roboto"/>
              <a:cs typeface="Roboto"/>
              <a:sym typeface="Roboto"/>
            </a:endParaRPr>
          </a:p>
        </p:txBody>
      </p:sp>
      <p:sp>
        <p:nvSpPr>
          <p:cNvPr id="672" name="Google Shape;672;p38"/>
          <p:cNvSpPr txBox="1"/>
          <p:nvPr/>
        </p:nvSpPr>
        <p:spPr>
          <a:xfrm>
            <a:off x="6652900" y="3881400"/>
            <a:ext cx="1899600" cy="755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GB" sz="1200">
                <a:latin typeface="Roboto"/>
                <a:ea typeface="Roboto"/>
                <a:cs typeface="Roboto"/>
                <a:sym typeface="Roboto"/>
              </a:rPr>
              <a:t>Requires high level of interdepartmental alignment and large </a:t>
            </a:r>
            <a:r>
              <a:rPr lang="en-GB" sz="1200">
                <a:latin typeface="Roboto"/>
                <a:ea typeface="Roboto"/>
                <a:cs typeface="Roboto"/>
                <a:sym typeface="Roboto"/>
              </a:rPr>
              <a:t>bureaucratic</a:t>
            </a:r>
            <a:r>
              <a:rPr lang="en-GB" sz="1200">
                <a:latin typeface="Roboto"/>
                <a:ea typeface="Roboto"/>
                <a:cs typeface="Roboto"/>
                <a:sym typeface="Roboto"/>
              </a:rPr>
              <a:t> resource allocations</a:t>
            </a:r>
            <a:endParaRPr sz="1200">
              <a:solidFill>
                <a:srgbClr val="000000"/>
              </a:solidFill>
              <a:latin typeface="Roboto"/>
              <a:ea typeface="Roboto"/>
              <a:cs typeface="Roboto"/>
              <a:sym typeface="Roboto"/>
            </a:endParaRPr>
          </a:p>
        </p:txBody>
      </p:sp>
      <p:sp>
        <p:nvSpPr>
          <p:cNvPr id="673" name="Google Shape;673;p38"/>
          <p:cNvSpPr txBox="1"/>
          <p:nvPr/>
        </p:nvSpPr>
        <p:spPr>
          <a:xfrm>
            <a:off x="6645142" y="1905020"/>
            <a:ext cx="1899600" cy="755700"/>
          </a:xfrm>
          <a:prstGeom prst="rect">
            <a:avLst/>
          </a:prstGeom>
          <a:noFill/>
          <a:ln>
            <a:noFill/>
          </a:ln>
        </p:spPr>
        <p:txBody>
          <a:bodyPr anchorCtr="0" anchor="t" bIns="91425" lIns="91425" spcFirstLastPara="1" rIns="91425" wrap="square" tIns="91425">
            <a:noAutofit/>
          </a:bodyPr>
          <a:lstStyle/>
          <a:p>
            <a:pPr indent="0" lvl="0" marL="12700" rtl="0" algn="l">
              <a:lnSpc>
                <a:spcPct val="100000"/>
              </a:lnSpc>
              <a:spcBef>
                <a:spcPts val="0"/>
              </a:spcBef>
              <a:spcAft>
                <a:spcPts val="0"/>
              </a:spcAft>
              <a:buClr>
                <a:schemeClr val="dk1"/>
              </a:buClr>
              <a:buFont typeface="Arial"/>
              <a:buNone/>
            </a:pPr>
            <a:r>
              <a:rPr lang="en-GB" sz="1200">
                <a:solidFill>
                  <a:schemeClr val="dk1"/>
                </a:solidFill>
                <a:latin typeface="Roboto"/>
                <a:ea typeface="Roboto"/>
                <a:cs typeface="Roboto"/>
                <a:sym typeface="Roboto"/>
              </a:rPr>
              <a:t>Without significant contributions from other levels of government smaller municipalities are locked out.</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0" lvl="0" marL="0" rtl="0" algn="l">
              <a:lnSpc>
                <a:spcPct val="100000"/>
              </a:lnSpc>
              <a:spcBef>
                <a:spcPts val="1600"/>
              </a:spcBef>
              <a:spcAft>
                <a:spcPts val="1600"/>
              </a:spcAft>
              <a:buNone/>
            </a:pPr>
            <a:r>
              <a:t/>
            </a:r>
            <a:endParaRPr sz="1200">
              <a:solidFill>
                <a:srgbClr val="000000"/>
              </a:solidFill>
              <a:latin typeface="Roboto"/>
              <a:ea typeface="Roboto"/>
              <a:cs typeface="Roboto"/>
              <a:sym typeface="Roboto"/>
            </a:endParaRPr>
          </a:p>
        </p:txBody>
      </p:sp>
      <p:sp>
        <p:nvSpPr>
          <p:cNvPr id="674" name="Google Shape;674;p38"/>
          <p:cNvSpPr txBox="1"/>
          <p:nvPr/>
        </p:nvSpPr>
        <p:spPr>
          <a:xfrm>
            <a:off x="6652906" y="3350850"/>
            <a:ext cx="2100900" cy="36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Roboto"/>
                <a:ea typeface="Roboto"/>
                <a:cs typeface="Roboto"/>
                <a:sym typeface="Roboto"/>
              </a:rPr>
              <a:t>Significant Operating Capacity</a:t>
            </a:r>
            <a:endParaRPr b="1">
              <a:solidFill>
                <a:schemeClr val="dk1"/>
              </a:solidFill>
              <a:latin typeface="Roboto"/>
              <a:ea typeface="Roboto"/>
              <a:cs typeface="Roboto"/>
              <a:sym typeface="Roboto"/>
            </a:endParaRPr>
          </a:p>
        </p:txBody>
      </p:sp>
      <p:sp>
        <p:nvSpPr>
          <p:cNvPr id="675" name="Google Shape;675;p38"/>
          <p:cNvSpPr txBox="1"/>
          <p:nvPr/>
        </p:nvSpPr>
        <p:spPr>
          <a:xfrm>
            <a:off x="1040561" y="1761706"/>
            <a:ext cx="1458300" cy="3624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b="1" lang="en-GB">
                <a:solidFill>
                  <a:schemeClr val="dk1"/>
                </a:solidFill>
                <a:latin typeface="Roboto"/>
                <a:ea typeface="Roboto"/>
                <a:cs typeface="Roboto"/>
                <a:sym typeface="Roboto"/>
              </a:rPr>
              <a:t>Medium - High Risk absorption</a:t>
            </a:r>
            <a:endParaRPr b="1">
              <a:solidFill>
                <a:schemeClr val="dk1"/>
              </a:solidFill>
              <a:latin typeface="Roboto"/>
              <a:ea typeface="Roboto"/>
              <a:cs typeface="Roboto"/>
              <a:sym typeface="Roboto"/>
            </a:endParaRPr>
          </a:p>
        </p:txBody>
      </p:sp>
      <p:sp>
        <p:nvSpPr>
          <p:cNvPr id="676" name="Google Shape;676;p38"/>
          <p:cNvSpPr txBox="1"/>
          <p:nvPr/>
        </p:nvSpPr>
        <p:spPr>
          <a:xfrm>
            <a:off x="6645140" y="1609306"/>
            <a:ext cx="1458300" cy="36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Roboto"/>
                <a:ea typeface="Roboto"/>
                <a:cs typeface="Roboto"/>
                <a:sym typeface="Roboto"/>
              </a:rPr>
              <a:t>High Cost</a:t>
            </a:r>
            <a:endParaRPr b="1">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39"/>
          <p:cNvSpPr txBox="1"/>
          <p:nvPr>
            <p:ph type="title"/>
          </p:nvPr>
        </p:nvSpPr>
        <p:spPr>
          <a:xfrm>
            <a:off x="152407" y="304800"/>
            <a:ext cx="54024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Equity, Sustainability, and Learning</a:t>
            </a:r>
            <a:endParaRPr/>
          </a:p>
        </p:txBody>
      </p:sp>
      <p:sp>
        <p:nvSpPr>
          <p:cNvPr id="682" name="Google Shape;682;p39"/>
          <p:cNvSpPr/>
          <p:nvPr/>
        </p:nvSpPr>
        <p:spPr>
          <a:xfrm>
            <a:off x="3641470" y="4484688"/>
            <a:ext cx="16" cy="16"/>
          </a:xfrm>
          <a:custGeom>
            <a:rect b="b" l="l" r="r" t="t"/>
            <a:pathLst>
              <a:path extrusionOk="0" fill="none" h="1" w="1">
                <a:moveTo>
                  <a:pt x="1" y="1"/>
                </a:moveTo>
                <a:close/>
              </a:path>
            </a:pathLst>
          </a:custGeom>
          <a:noFill/>
          <a:ln cap="flat" cmpd="sng" w="190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3" name="Google Shape;683;p39"/>
          <p:cNvGrpSpPr/>
          <p:nvPr/>
        </p:nvGrpSpPr>
        <p:grpSpPr>
          <a:xfrm>
            <a:off x="1582743" y="1797950"/>
            <a:ext cx="1804703" cy="1751111"/>
            <a:chOff x="3949806" y="2156525"/>
            <a:chExt cx="1804703" cy="1751111"/>
          </a:xfrm>
        </p:grpSpPr>
        <p:sp>
          <p:nvSpPr>
            <p:cNvPr id="684" name="Google Shape;684;p39"/>
            <p:cNvSpPr/>
            <p:nvPr/>
          </p:nvSpPr>
          <p:spPr>
            <a:xfrm>
              <a:off x="4993233" y="2156525"/>
              <a:ext cx="761276" cy="912602"/>
            </a:xfrm>
            <a:custGeom>
              <a:rect b="b" l="l" r="r" t="t"/>
              <a:pathLst>
                <a:path extrusionOk="0" h="57943" w="48335">
                  <a:moveTo>
                    <a:pt x="34" y="1"/>
                  </a:moveTo>
                  <a:lnTo>
                    <a:pt x="34" y="10509"/>
                  </a:lnTo>
                  <a:lnTo>
                    <a:pt x="0" y="10875"/>
                  </a:lnTo>
                  <a:cubicBezTo>
                    <a:pt x="0" y="10909"/>
                    <a:pt x="0" y="10942"/>
                    <a:pt x="0" y="10976"/>
                  </a:cubicBezTo>
                  <a:cubicBezTo>
                    <a:pt x="100" y="11676"/>
                    <a:pt x="367" y="12210"/>
                    <a:pt x="767" y="12443"/>
                  </a:cubicBezTo>
                  <a:cubicBezTo>
                    <a:pt x="925" y="12529"/>
                    <a:pt x="1113" y="12572"/>
                    <a:pt x="1321" y="12572"/>
                  </a:cubicBezTo>
                  <a:cubicBezTo>
                    <a:pt x="1598" y="12572"/>
                    <a:pt x="1911" y="12496"/>
                    <a:pt x="2235" y="12343"/>
                  </a:cubicBezTo>
                  <a:cubicBezTo>
                    <a:pt x="2569" y="12176"/>
                    <a:pt x="5671" y="10675"/>
                    <a:pt x="7439" y="10675"/>
                  </a:cubicBezTo>
                  <a:cubicBezTo>
                    <a:pt x="11008" y="10675"/>
                    <a:pt x="13943" y="13878"/>
                    <a:pt x="13943" y="17847"/>
                  </a:cubicBezTo>
                  <a:cubicBezTo>
                    <a:pt x="13943" y="21817"/>
                    <a:pt x="11008" y="25019"/>
                    <a:pt x="7439" y="25019"/>
                  </a:cubicBezTo>
                  <a:cubicBezTo>
                    <a:pt x="5671" y="25019"/>
                    <a:pt x="2569" y="23551"/>
                    <a:pt x="2235" y="23351"/>
                  </a:cubicBezTo>
                  <a:cubicBezTo>
                    <a:pt x="1983" y="23225"/>
                    <a:pt x="1653" y="23113"/>
                    <a:pt x="1326" y="23113"/>
                  </a:cubicBezTo>
                  <a:cubicBezTo>
                    <a:pt x="1133" y="23113"/>
                    <a:pt x="941" y="23152"/>
                    <a:pt x="767" y="23251"/>
                  </a:cubicBezTo>
                  <a:cubicBezTo>
                    <a:pt x="367" y="23484"/>
                    <a:pt x="100" y="23951"/>
                    <a:pt x="34" y="24619"/>
                  </a:cubicBezTo>
                  <a:cubicBezTo>
                    <a:pt x="34" y="24685"/>
                    <a:pt x="34" y="24852"/>
                    <a:pt x="34" y="25086"/>
                  </a:cubicBezTo>
                  <a:lnTo>
                    <a:pt x="34" y="39830"/>
                  </a:lnTo>
                  <a:lnTo>
                    <a:pt x="34" y="40730"/>
                  </a:lnTo>
                  <a:lnTo>
                    <a:pt x="34" y="43199"/>
                  </a:lnTo>
                  <a:lnTo>
                    <a:pt x="17179" y="43199"/>
                  </a:lnTo>
                  <a:cubicBezTo>
                    <a:pt x="19247" y="43332"/>
                    <a:pt x="21415" y="44600"/>
                    <a:pt x="21415" y="46334"/>
                  </a:cubicBezTo>
                  <a:cubicBezTo>
                    <a:pt x="21415" y="46901"/>
                    <a:pt x="21249" y="47468"/>
                    <a:pt x="20982" y="48035"/>
                  </a:cubicBezTo>
                  <a:cubicBezTo>
                    <a:pt x="20415" y="49203"/>
                    <a:pt x="19481" y="51438"/>
                    <a:pt x="19481" y="52472"/>
                  </a:cubicBezTo>
                  <a:cubicBezTo>
                    <a:pt x="19481" y="55040"/>
                    <a:pt x="21882" y="57942"/>
                    <a:pt x="24851" y="57942"/>
                  </a:cubicBezTo>
                  <a:cubicBezTo>
                    <a:pt x="27787" y="57942"/>
                    <a:pt x="30222" y="55040"/>
                    <a:pt x="30222" y="52472"/>
                  </a:cubicBezTo>
                  <a:cubicBezTo>
                    <a:pt x="30222" y="51438"/>
                    <a:pt x="29288" y="49203"/>
                    <a:pt x="28721" y="48035"/>
                  </a:cubicBezTo>
                  <a:cubicBezTo>
                    <a:pt x="28454" y="47468"/>
                    <a:pt x="28287" y="46901"/>
                    <a:pt x="28287" y="46334"/>
                  </a:cubicBezTo>
                  <a:cubicBezTo>
                    <a:pt x="28287" y="45734"/>
                    <a:pt x="28487" y="45100"/>
                    <a:pt x="28854" y="44600"/>
                  </a:cubicBezTo>
                  <a:cubicBezTo>
                    <a:pt x="29221" y="44099"/>
                    <a:pt x="29755" y="43732"/>
                    <a:pt x="30355" y="43499"/>
                  </a:cubicBezTo>
                  <a:cubicBezTo>
                    <a:pt x="30555" y="43432"/>
                    <a:pt x="30755" y="43365"/>
                    <a:pt x="30956" y="43299"/>
                  </a:cubicBezTo>
                  <a:cubicBezTo>
                    <a:pt x="31356" y="43232"/>
                    <a:pt x="31756" y="43199"/>
                    <a:pt x="32156" y="43199"/>
                  </a:cubicBezTo>
                  <a:lnTo>
                    <a:pt x="48335" y="43199"/>
                  </a:lnTo>
                  <a:lnTo>
                    <a:pt x="48335" y="36194"/>
                  </a:lnTo>
                  <a:cubicBezTo>
                    <a:pt x="48335" y="32458"/>
                    <a:pt x="46400" y="28988"/>
                    <a:pt x="43264" y="27020"/>
                  </a:cubicBezTo>
                  <a:lnTo>
                    <a:pt x="34" y="1"/>
                  </a:lnTo>
                  <a:close/>
                </a:path>
              </a:pathLst>
            </a:custGeom>
            <a:solidFill>
              <a:schemeClr val="accent2"/>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9"/>
            <p:cNvSpPr/>
            <p:nvPr/>
          </p:nvSpPr>
          <p:spPr>
            <a:xfrm>
              <a:off x="3949806" y="2638312"/>
              <a:ext cx="1243589" cy="1269324"/>
            </a:xfrm>
            <a:custGeom>
              <a:rect b="b" l="l" r="r" t="t"/>
              <a:pathLst>
                <a:path extrusionOk="0" h="80592" w="78958">
                  <a:moveTo>
                    <a:pt x="40130" y="1"/>
                  </a:moveTo>
                  <a:cubicBezTo>
                    <a:pt x="36694" y="1"/>
                    <a:pt x="34259" y="2502"/>
                    <a:pt x="34259" y="5571"/>
                  </a:cubicBezTo>
                  <a:cubicBezTo>
                    <a:pt x="34259" y="7172"/>
                    <a:pt x="35826" y="10375"/>
                    <a:pt x="35826" y="10375"/>
                  </a:cubicBezTo>
                  <a:cubicBezTo>
                    <a:pt x="36760" y="12243"/>
                    <a:pt x="35326" y="13777"/>
                    <a:pt x="33191" y="13911"/>
                  </a:cubicBezTo>
                  <a:cubicBezTo>
                    <a:pt x="33291" y="13911"/>
                    <a:pt x="33358" y="13911"/>
                    <a:pt x="33391" y="13944"/>
                  </a:cubicBezTo>
                  <a:cubicBezTo>
                    <a:pt x="33325" y="13911"/>
                    <a:pt x="33125" y="13911"/>
                    <a:pt x="32891" y="13911"/>
                  </a:cubicBezTo>
                  <a:lnTo>
                    <a:pt x="13911" y="13911"/>
                  </a:lnTo>
                  <a:cubicBezTo>
                    <a:pt x="13911" y="13911"/>
                    <a:pt x="13944" y="18314"/>
                    <a:pt x="13944" y="18581"/>
                  </a:cubicBezTo>
                  <a:lnTo>
                    <a:pt x="13944" y="25952"/>
                  </a:lnTo>
                  <a:lnTo>
                    <a:pt x="13944" y="33625"/>
                  </a:lnTo>
                  <a:lnTo>
                    <a:pt x="13944" y="33992"/>
                  </a:lnTo>
                  <a:cubicBezTo>
                    <a:pt x="13839" y="35671"/>
                    <a:pt x="12867" y="36917"/>
                    <a:pt x="11547" y="36917"/>
                  </a:cubicBezTo>
                  <a:cubicBezTo>
                    <a:pt x="11190" y="36917"/>
                    <a:pt x="10807" y="36826"/>
                    <a:pt x="10408" y="36627"/>
                  </a:cubicBezTo>
                  <a:cubicBezTo>
                    <a:pt x="10408" y="36627"/>
                    <a:pt x="7206" y="34692"/>
                    <a:pt x="5605" y="34692"/>
                  </a:cubicBezTo>
                  <a:cubicBezTo>
                    <a:pt x="2503" y="34692"/>
                    <a:pt x="1" y="37494"/>
                    <a:pt x="1" y="40930"/>
                  </a:cubicBezTo>
                  <a:cubicBezTo>
                    <a:pt x="1" y="44399"/>
                    <a:pt x="2503" y="47201"/>
                    <a:pt x="5605" y="47201"/>
                  </a:cubicBezTo>
                  <a:cubicBezTo>
                    <a:pt x="7206" y="47201"/>
                    <a:pt x="10408" y="45233"/>
                    <a:pt x="10408" y="45233"/>
                  </a:cubicBezTo>
                  <a:cubicBezTo>
                    <a:pt x="10794" y="45043"/>
                    <a:pt x="11169" y="44956"/>
                    <a:pt x="11520" y="44956"/>
                  </a:cubicBezTo>
                  <a:cubicBezTo>
                    <a:pt x="12839" y="44956"/>
                    <a:pt x="13839" y="46190"/>
                    <a:pt x="13944" y="47902"/>
                  </a:cubicBezTo>
                  <a:cubicBezTo>
                    <a:pt x="13944" y="47976"/>
                    <a:pt x="13944" y="48066"/>
                    <a:pt x="13944" y="48168"/>
                  </a:cubicBezTo>
                  <a:lnTo>
                    <a:pt x="13944" y="62745"/>
                  </a:lnTo>
                  <a:cubicBezTo>
                    <a:pt x="13944" y="63880"/>
                    <a:pt x="13911" y="65881"/>
                    <a:pt x="13911" y="65881"/>
                  </a:cubicBezTo>
                  <a:lnTo>
                    <a:pt x="32891" y="65881"/>
                  </a:lnTo>
                  <a:cubicBezTo>
                    <a:pt x="33062" y="65881"/>
                    <a:pt x="33191" y="65867"/>
                    <a:pt x="33280" y="65858"/>
                  </a:cubicBezTo>
                  <a:lnTo>
                    <a:pt x="33280" y="65858"/>
                  </a:lnTo>
                  <a:cubicBezTo>
                    <a:pt x="33254" y="65863"/>
                    <a:pt x="33225" y="65870"/>
                    <a:pt x="33191" y="65881"/>
                  </a:cubicBezTo>
                  <a:cubicBezTo>
                    <a:pt x="35359" y="66014"/>
                    <a:pt x="36760" y="67549"/>
                    <a:pt x="35860" y="69417"/>
                  </a:cubicBezTo>
                  <a:cubicBezTo>
                    <a:pt x="35860" y="69417"/>
                    <a:pt x="33892" y="72986"/>
                    <a:pt x="33892" y="74587"/>
                  </a:cubicBezTo>
                  <a:cubicBezTo>
                    <a:pt x="33892" y="77690"/>
                    <a:pt x="36694" y="80592"/>
                    <a:pt x="40130" y="80592"/>
                  </a:cubicBezTo>
                  <a:cubicBezTo>
                    <a:pt x="43599" y="80592"/>
                    <a:pt x="46401" y="77690"/>
                    <a:pt x="46401" y="74587"/>
                  </a:cubicBezTo>
                  <a:cubicBezTo>
                    <a:pt x="46401" y="72986"/>
                    <a:pt x="44433" y="69417"/>
                    <a:pt x="44433" y="69417"/>
                  </a:cubicBezTo>
                  <a:cubicBezTo>
                    <a:pt x="43532" y="67549"/>
                    <a:pt x="44933" y="66014"/>
                    <a:pt x="47101" y="65881"/>
                  </a:cubicBezTo>
                  <a:lnTo>
                    <a:pt x="47435" y="65848"/>
                  </a:lnTo>
                  <a:lnTo>
                    <a:pt x="65047" y="65848"/>
                  </a:lnTo>
                  <a:lnTo>
                    <a:pt x="65047" y="54606"/>
                  </a:lnTo>
                  <a:lnTo>
                    <a:pt x="65047" y="48235"/>
                  </a:lnTo>
                  <a:lnTo>
                    <a:pt x="65047" y="47902"/>
                  </a:lnTo>
                  <a:cubicBezTo>
                    <a:pt x="65147" y="46277"/>
                    <a:pt x="66034" y="45289"/>
                    <a:pt x="67259" y="45289"/>
                  </a:cubicBezTo>
                  <a:cubicBezTo>
                    <a:pt x="67668" y="45289"/>
                    <a:pt x="68115" y="45399"/>
                    <a:pt x="68583" y="45633"/>
                  </a:cubicBezTo>
                  <a:cubicBezTo>
                    <a:pt x="68583" y="45633"/>
                    <a:pt x="71752" y="47201"/>
                    <a:pt x="73387" y="47201"/>
                  </a:cubicBezTo>
                  <a:cubicBezTo>
                    <a:pt x="76455" y="47201"/>
                    <a:pt x="78957" y="44399"/>
                    <a:pt x="78957" y="40930"/>
                  </a:cubicBezTo>
                  <a:cubicBezTo>
                    <a:pt x="78957" y="37494"/>
                    <a:pt x="76455" y="34692"/>
                    <a:pt x="73387" y="34692"/>
                  </a:cubicBezTo>
                  <a:cubicBezTo>
                    <a:pt x="71752" y="34692"/>
                    <a:pt x="68583" y="36627"/>
                    <a:pt x="68583" y="36627"/>
                  </a:cubicBezTo>
                  <a:cubicBezTo>
                    <a:pt x="68180" y="36828"/>
                    <a:pt x="67793" y="36921"/>
                    <a:pt x="67432" y="36921"/>
                  </a:cubicBezTo>
                  <a:cubicBezTo>
                    <a:pt x="66119" y="36921"/>
                    <a:pt x="65152" y="35692"/>
                    <a:pt x="65047" y="33992"/>
                  </a:cubicBezTo>
                  <a:cubicBezTo>
                    <a:pt x="65047" y="34038"/>
                    <a:pt x="65040" y="34077"/>
                    <a:pt x="65033" y="34109"/>
                  </a:cubicBezTo>
                  <a:lnTo>
                    <a:pt x="65033" y="34109"/>
                  </a:lnTo>
                  <a:cubicBezTo>
                    <a:pt x="65047" y="34008"/>
                    <a:pt x="65047" y="33869"/>
                    <a:pt x="65047" y="33691"/>
                  </a:cubicBezTo>
                  <a:lnTo>
                    <a:pt x="65047" y="18047"/>
                  </a:lnTo>
                  <a:lnTo>
                    <a:pt x="65014" y="18047"/>
                  </a:lnTo>
                  <a:lnTo>
                    <a:pt x="65014" y="13911"/>
                  </a:lnTo>
                  <a:lnTo>
                    <a:pt x="47068" y="13911"/>
                  </a:lnTo>
                  <a:cubicBezTo>
                    <a:pt x="44933" y="13777"/>
                    <a:pt x="43499" y="12243"/>
                    <a:pt x="44433" y="10375"/>
                  </a:cubicBezTo>
                  <a:cubicBezTo>
                    <a:pt x="44433" y="10375"/>
                    <a:pt x="46000" y="7172"/>
                    <a:pt x="46000" y="5571"/>
                  </a:cubicBezTo>
                  <a:cubicBezTo>
                    <a:pt x="46000" y="2502"/>
                    <a:pt x="43599" y="1"/>
                    <a:pt x="40130" y="1"/>
                  </a:cubicBezTo>
                  <a:close/>
                </a:path>
              </a:pathLst>
            </a:cu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6" name="Google Shape;686;p39"/>
          <p:cNvSpPr/>
          <p:nvPr/>
        </p:nvSpPr>
        <p:spPr>
          <a:xfrm>
            <a:off x="2636140" y="2503549"/>
            <a:ext cx="751307" cy="822764"/>
          </a:xfrm>
          <a:custGeom>
            <a:rect b="b" l="l" r="r" t="t"/>
            <a:pathLst>
              <a:path extrusionOk="0" h="52239" w="47702">
                <a:moveTo>
                  <a:pt x="34" y="1"/>
                </a:moveTo>
                <a:lnTo>
                  <a:pt x="34" y="3937"/>
                </a:lnTo>
                <a:lnTo>
                  <a:pt x="34" y="19415"/>
                </a:lnTo>
                <a:cubicBezTo>
                  <a:pt x="34" y="19648"/>
                  <a:pt x="34" y="19815"/>
                  <a:pt x="34" y="19882"/>
                </a:cubicBezTo>
                <a:cubicBezTo>
                  <a:pt x="134" y="20582"/>
                  <a:pt x="401" y="21082"/>
                  <a:pt x="768" y="21316"/>
                </a:cubicBezTo>
                <a:cubicBezTo>
                  <a:pt x="942" y="21415"/>
                  <a:pt x="1133" y="21454"/>
                  <a:pt x="1327" y="21454"/>
                </a:cubicBezTo>
                <a:cubicBezTo>
                  <a:pt x="1654" y="21454"/>
                  <a:pt x="1984" y="21342"/>
                  <a:pt x="2236" y="21216"/>
                </a:cubicBezTo>
                <a:cubicBezTo>
                  <a:pt x="2569" y="21016"/>
                  <a:pt x="5672" y="19448"/>
                  <a:pt x="7440" y="19448"/>
                </a:cubicBezTo>
                <a:cubicBezTo>
                  <a:pt x="11042" y="19448"/>
                  <a:pt x="13944" y="22850"/>
                  <a:pt x="13944" y="26987"/>
                </a:cubicBezTo>
                <a:cubicBezTo>
                  <a:pt x="13944" y="31123"/>
                  <a:pt x="11042" y="34525"/>
                  <a:pt x="7440" y="34525"/>
                </a:cubicBezTo>
                <a:cubicBezTo>
                  <a:pt x="5672" y="34525"/>
                  <a:pt x="2569" y="32958"/>
                  <a:pt x="2236" y="32758"/>
                </a:cubicBezTo>
                <a:cubicBezTo>
                  <a:pt x="1912" y="32605"/>
                  <a:pt x="1599" y="32529"/>
                  <a:pt x="1321" y="32529"/>
                </a:cubicBezTo>
                <a:cubicBezTo>
                  <a:pt x="1113" y="32529"/>
                  <a:pt x="925" y="32572"/>
                  <a:pt x="768" y="32657"/>
                </a:cubicBezTo>
                <a:cubicBezTo>
                  <a:pt x="368" y="32891"/>
                  <a:pt x="101" y="33458"/>
                  <a:pt x="1" y="34192"/>
                </a:cubicBezTo>
                <a:cubicBezTo>
                  <a:pt x="34" y="34225"/>
                  <a:pt x="34" y="34325"/>
                  <a:pt x="34" y="34325"/>
                </a:cubicBezTo>
                <a:lnTo>
                  <a:pt x="34" y="34692"/>
                </a:lnTo>
                <a:lnTo>
                  <a:pt x="34" y="52238"/>
                </a:lnTo>
                <a:lnTo>
                  <a:pt x="17046" y="52238"/>
                </a:lnTo>
                <a:lnTo>
                  <a:pt x="17080" y="52205"/>
                </a:lnTo>
                <a:cubicBezTo>
                  <a:pt x="17480" y="52205"/>
                  <a:pt x="18814" y="52005"/>
                  <a:pt x="18814" y="50837"/>
                </a:cubicBezTo>
                <a:cubicBezTo>
                  <a:pt x="18814" y="50537"/>
                  <a:pt x="18714" y="50237"/>
                  <a:pt x="18548" y="49870"/>
                </a:cubicBezTo>
                <a:cubicBezTo>
                  <a:pt x="18381" y="49503"/>
                  <a:pt x="16913" y="46267"/>
                  <a:pt x="16913" y="44399"/>
                </a:cubicBezTo>
                <a:cubicBezTo>
                  <a:pt x="16913" y="40663"/>
                  <a:pt x="20115" y="37594"/>
                  <a:pt x="24085" y="37594"/>
                </a:cubicBezTo>
                <a:cubicBezTo>
                  <a:pt x="28054" y="37594"/>
                  <a:pt x="31257" y="40663"/>
                  <a:pt x="31257" y="44399"/>
                </a:cubicBezTo>
                <a:cubicBezTo>
                  <a:pt x="31257" y="46267"/>
                  <a:pt x="29756" y="49503"/>
                  <a:pt x="29589" y="49870"/>
                </a:cubicBezTo>
                <a:cubicBezTo>
                  <a:pt x="29422" y="50237"/>
                  <a:pt x="29355" y="50537"/>
                  <a:pt x="29355" y="50837"/>
                </a:cubicBezTo>
                <a:cubicBezTo>
                  <a:pt x="29355" y="51905"/>
                  <a:pt x="30489" y="52138"/>
                  <a:pt x="30990" y="52205"/>
                </a:cubicBezTo>
                <a:lnTo>
                  <a:pt x="31056" y="52205"/>
                </a:lnTo>
                <a:lnTo>
                  <a:pt x="31056" y="52238"/>
                </a:lnTo>
                <a:cubicBezTo>
                  <a:pt x="31090" y="52238"/>
                  <a:pt x="31323" y="52205"/>
                  <a:pt x="31323" y="52205"/>
                </a:cubicBezTo>
                <a:lnTo>
                  <a:pt x="47702" y="52205"/>
                </a:lnTo>
                <a:lnTo>
                  <a:pt x="47702" y="1"/>
                </a:lnTo>
                <a:cubicBezTo>
                  <a:pt x="41864" y="1"/>
                  <a:pt x="31357" y="34"/>
                  <a:pt x="31357" y="34"/>
                </a:cubicBezTo>
                <a:lnTo>
                  <a:pt x="30956" y="34"/>
                </a:lnTo>
                <a:cubicBezTo>
                  <a:pt x="30489" y="67"/>
                  <a:pt x="29355" y="701"/>
                  <a:pt x="29355" y="1769"/>
                </a:cubicBezTo>
                <a:cubicBezTo>
                  <a:pt x="29355" y="2069"/>
                  <a:pt x="29455" y="2402"/>
                  <a:pt x="29622" y="2736"/>
                </a:cubicBezTo>
                <a:cubicBezTo>
                  <a:pt x="29789" y="3103"/>
                  <a:pt x="31257" y="6339"/>
                  <a:pt x="31257" y="8207"/>
                </a:cubicBezTo>
                <a:cubicBezTo>
                  <a:pt x="31257" y="11976"/>
                  <a:pt x="28054" y="15045"/>
                  <a:pt x="24085" y="15045"/>
                </a:cubicBezTo>
                <a:cubicBezTo>
                  <a:pt x="20115" y="15045"/>
                  <a:pt x="16913" y="11976"/>
                  <a:pt x="16913" y="8207"/>
                </a:cubicBezTo>
                <a:cubicBezTo>
                  <a:pt x="16913" y="6339"/>
                  <a:pt x="18414" y="3103"/>
                  <a:pt x="18581" y="2736"/>
                </a:cubicBezTo>
                <a:cubicBezTo>
                  <a:pt x="18748" y="2402"/>
                  <a:pt x="18814" y="2069"/>
                  <a:pt x="18814" y="1769"/>
                </a:cubicBezTo>
                <a:cubicBezTo>
                  <a:pt x="18814" y="668"/>
                  <a:pt x="17647" y="67"/>
                  <a:pt x="17147" y="1"/>
                </a:cubicBezTo>
                <a:close/>
              </a:path>
            </a:pathLst>
          </a:custGeom>
          <a:solidFill>
            <a:schemeClr val="accent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7" name="Google Shape;687;p39"/>
          <p:cNvGrpSpPr/>
          <p:nvPr/>
        </p:nvGrpSpPr>
        <p:grpSpPr>
          <a:xfrm>
            <a:off x="3162948" y="2554437"/>
            <a:ext cx="1527027" cy="234326"/>
            <a:chOff x="-5781550" y="25932204"/>
            <a:chExt cx="2429250" cy="372775"/>
          </a:xfrm>
        </p:grpSpPr>
        <p:sp>
          <p:nvSpPr>
            <p:cNvPr id="688" name="Google Shape;688;p39"/>
            <p:cNvSpPr/>
            <p:nvPr/>
          </p:nvSpPr>
          <p:spPr>
            <a:xfrm>
              <a:off x="-5729025" y="25932204"/>
              <a:ext cx="2376725" cy="311075"/>
            </a:xfrm>
            <a:custGeom>
              <a:rect b="b" l="l" r="r" t="t"/>
              <a:pathLst>
                <a:path extrusionOk="0" fill="none" h="12443" w="95069">
                  <a:moveTo>
                    <a:pt x="1" y="12442"/>
                  </a:moveTo>
                  <a:lnTo>
                    <a:pt x="23718" y="0"/>
                  </a:lnTo>
                  <a:lnTo>
                    <a:pt x="95069" y="0"/>
                  </a:lnTo>
                </a:path>
              </a:pathLst>
            </a:custGeom>
            <a:noFill/>
            <a:ln cap="flat" cmpd="sng" w="2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9"/>
            <p:cNvSpPr/>
            <p:nvPr/>
          </p:nvSpPr>
          <p:spPr>
            <a:xfrm>
              <a:off x="-5781550" y="26198229"/>
              <a:ext cx="106750" cy="106750"/>
            </a:xfrm>
            <a:custGeom>
              <a:rect b="b" l="l" r="r" t="t"/>
              <a:pathLst>
                <a:path extrusionOk="0" h="4270" w="4270">
                  <a:moveTo>
                    <a:pt x="2135" y="0"/>
                  </a:moveTo>
                  <a:cubicBezTo>
                    <a:pt x="934" y="0"/>
                    <a:pt x="0" y="934"/>
                    <a:pt x="0" y="2135"/>
                  </a:cubicBezTo>
                  <a:cubicBezTo>
                    <a:pt x="0" y="3302"/>
                    <a:pt x="934" y="4270"/>
                    <a:pt x="2135" y="4270"/>
                  </a:cubicBezTo>
                  <a:cubicBezTo>
                    <a:pt x="3303" y="4270"/>
                    <a:pt x="4270" y="3302"/>
                    <a:pt x="4270" y="2135"/>
                  </a:cubicBezTo>
                  <a:cubicBezTo>
                    <a:pt x="4270" y="934"/>
                    <a:pt x="3303" y="0"/>
                    <a:pt x="21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0" name="Google Shape;690;p39"/>
          <p:cNvSpPr/>
          <p:nvPr/>
        </p:nvSpPr>
        <p:spPr>
          <a:xfrm>
            <a:off x="1014283" y="1799005"/>
            <a:ext cx="760237" cy="894726"/>
          </a:xfrm>
          <a:custGeom>
            <a:rect b="b" l="l" r="r" t="t"/>
            <a:pathLst>
              <a:path extrusionOk="0" h="56808" w="48269">
                <a:moveTo>
                  <a:pt x="48268" y="1"/>
                </a:moveTo>
                <a:lnTo>
                  <a:pt x="5104" y="26953"/>
                </a:lnTo>
                <a:cubicBezTo>
                  <a:pt x="1902" y="28921"/>
                  <a:pt x="0" y="32391"/>
                  <a:pt x="0" y="36127"/>
                </a:cubicBezTo>
                <a:lnTo>
                  <a:pt x="0" y="42831"/>
                </a:lnTo>
                <a:lnTo>
                  <a:pt x="16946" y="42831"/>
                </a:lnTo>
                <a:cubicBezTo>
                  <a:pt x="17380" y="42831"/>
                  <a:pt x="17813" y="42898"/>
                  <a:pt x="18247" y="42998"/>
                </a:cubicBezTo>
                <a:cubicBezTo>
                  <a:pt x="18881" y="43165"/>
                  <a:pt x="19481" y="43465"/>
                  <a:pt x="19948" y="43966"/>
                </a:cubicBezTo>
                <a:cubicBezTo>
                  <a:pt x="20482" y="44499"/>
                  <a:pt x="20749" y="45233"/>
                  <a:pt x="20749" y="45967"/>
                </a:cubicBezTo>
                <a:cubicBezTo>
                  <a:pt x="20749" y="46534"/>
                  <a:pt x="20615" y="47101"/>
                  <a:pt x="20315" y="47702"/>
                </a:cubicBezTo>
                <a:cubicBezTo>
                  <a:pt x="19748" y="48869"/>
                  <a:pt x="18847" y="51104"/>
                  <a:pt x="18847" y="52105"/>
                </a:cubicBezTo>
                <a:cubicBezTo>
                  <a:pt x="18847" y="54673"/>
                  <a:pt x="21249" y="56808"/>
                  <a:pt x="24184" y="56808"/>
                </a:cubicBezTo>
                <a:cubicBezTo>
                  <a:pt x="27153" y="56808"/>
                  <a:pt x="29555" y="54673"/>
                  <a:pt x="29555" y="52105"/>
                </a:cubicBezTo>
                <a:cubicBezTo>
                  <a:pt x="29555" y="51104"/>
                  <a:pt x="28654" y="48869"/>
                  <a:pt x="28087" y="47702"/>
                </a:cubicBezTo>
                <a:cubicBezTo>
                  <a:pt x="27787" y="47101"/>
                  <a:pt x="27654" y="46534"/>
                  <a:pt x="27654" y="45967"/>
                </a:cubicBezTo>
                <a:cubicBezTo>
                  <a:pt x="27654" y="44266"/>
                  <a:pt x="29021" y="42998"/>
                  <a:pt x="31056" y="42831"/>
                </a:cubicBezTo>
                <a:lnTo>
                  <a:pt x="48235" y="42831"/>
                </a:lnTo>
                <a:cubicBezTo>
                  <a:pt x="48235" y="42831"/>
                  <a:pt x="48235" y="39462"/>
                  <a:pt x="48268" y="39462"/>
                </a:cubicBezTo>
                <a:lnTo>
                  <a:pt x="48268" y="24718"/>
                </a:lnTo>
                <a:cubicBezTo>
                  <a:pt x="48268" y="24485"/>
                  <a:pt x="48235" y="24318"/>
                  <a:pt x="48268" y="24251"/>
                </a:cubicBezTo>
                <a:cubicBezTo>
                  <a:pt x="48168" y="23618"/>
                  <a:pt x="47901" y="23117"/>
                  <a:pt x="47501" y="22917"/>
                </a:cubicBezTo>
                <a:cubicBezTo>
                  <a:pt x="47329" y="22807"/>
                  <a:pt x="47144" y="22764"/>
                  <a:pt x="46959" y="22764"/>
                </a:cubicBezTo>
                <a:cubicBezTo>
                  <a:pt x="46640" y="22764"/>
                  <a:pt x="46320" y="22891"/>
                  <a:pt x="46067" y="23017"/>
                </a:cubicBezTo>
                <a:cubicBezTo>
                  <a:pt x="45700" y="23184"/>
                  <a:pt x="42598" y="24685"/>
                  <a:pt x="40863" y="24685"/>
                </a:cubicBezTo>
                <a:cubicBezTo>
                  <a:pt x="37260" y="24685"/>
                  <a:pt x="34325" y="21449"/>
                  <a:pt x="34325" y="17480"/>
                </a:cubicBezTo>
                <a:cubicBezTo>
                  <a:pt x="34325" y="13544"/>
                  <a:pt x="37260" y="10308"/>
                  <a:pt x="40863" y="10308"/>
                </a:cubicBezTo>
                <a:cubicBezTo>
                  <a:pt x="42631" y="10308"/>
                  <a:pt x="45700" y="11809"/>
                  <a:pt x="46067" y="11976"/>
                </a:cubicBezTo>
                <a:cubicBezTo>
                  <a:pt x="46397" y="12131"/>
                  <a:pt x="46704" y="12219"/>
                  <a:pt x="46982" y="12219"/>
                </a:cubicBezTo>
                <a:cubicBezTo>
                  <a:pt x="47182" y="12219"/>
                  <a:pt x="47367" y="12174"/>
                  <a:pt x="47534" y="12076"/>
                </a:cubicBezTo>
                <a:cubicBezTo>
                  <a:pt x="47935" y="11843"/>
                  <a:pt x="48202" y="11342"/>
                  <a:pt x="48268" y="10642"/>
                </a:cubicBezTo>
                <a:cubicBezTo>
                  <a:pt x="48268" y="10608"/>
                  <a:pt x="48268" y="10575"/>
                  <a:pt x="48268" y="10542"/>
                </a:cubicBezTo>
                <a:lnTo>
                  <a:pt x="48268" y="10175"/>
                </a:lnTo>
                <a:lnTo>
                  <a:pt x="48268" y="1"/>
                </a:lnTo>
                <a:close/>
              </a:path>
            </a:pathLst>
          </a:cu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9"/>
          <p:cNvSpPr/>
          <p:nvPr/>
        </p:nvSpPr>
        <p:spPr>
          <a:xfrm>
            <a:off x="606050" y="1156593"/>
            <a:ext cx="3204810" cy="1207600"/>
          </a:xfrm>
          <a:custGeom>
            <a:rect b="b" l="l" r="r" t="t"/>
            <a:pathLst>
              <a:path extrusionOk="0" h="76673" w="203480">
                <a:moveTo>
                  <a:pt x="101757" y="0"/>
                </a:moveTo>
                <a:cubicBezTo>
                  <a:pt x="99889" y="0"/>
                  <a:pt x="98021" y="517"/>
                  <a:pt x="96370" y="1551"/>
                </a:cubicBezTo>
                <a:lnTo>
                  <a:pt x="6239" y="57858"/>
                </a:lnTo>
                <a:cubicBezTo>
                  <a:pt x="1469" y="60827"/>
                  <a:pt x="1" y="67098"/>
                  <a:pt x="2970" y="71868"/>
                </a:cubicBezTo>
                <a:cubicBezTo>
                  <a:pt x="4920" y="74968"/>
                  <a:pt x="8251" y="76673"/>
                  <a:pt x="11653" y="76673"/>
                </a:cubicBezTo>
                <a:cubicBezTo>
                  <a:pt x="13487" y="76673"/>
                  <a:pt x="15342" y="76177"/>
                  <a:pt x="17013" y="75137"/>
                </a:cubicBezTo>
                <a:lnTo>
                  <a:pt x="101740" y="22200"/>
                </a:lnTo>
                <a:lnTo>
                  <a:pt x="186467" y="75137"/>
                </a:lnTo>
                <a:cubicBezTo>
                  <a:pt x="188169" y="76171"/>
                  <a:pt x="190037" y="76672"/>
                  <a:pt x="191871" y="76672"/>
                </a:cubicBezTo>
                <a:cubicBezTo>
                  <a:pt x="195274" y="76672"/>
                  <a:pt x="198576" y="74937"/>
                  <a:pt x="200511" y="71868"/>
                </a:cubicBezTo>
                <a:cubicBezTo>
                  <a:pt x="203480" y="67098"/>
                  <a:pt x="202045" y="60827"/>
                  <a:pt x="197275" y="57858"/>
                </a:cubicBezTo>
                <a:lnTo>
                  <a:pt x="107144" y="1551"/>
                </a:lnTo>
                <a:cubicBezTo>
                  <a:pt x="105493" y="517"/>
                  <a:pt x="103625" y="0"/>
                  <a:pt x="101757" y="0"/>
                </a:cubicBezTo>
                <a:close/>
              </a:path>
            </a:pathLst>
          </a:custGeom>
          <a:solidFill>
            <a:schemeClr val="dk2"/>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9"/>
          <p:cNvSpPr/>
          <p:nvPr/>
        </p:nvSpPr>
        <p:spPr>
          <a:xfrm>
            <a:off x="2629840" y="3131389"/>
            <a:ext cx="757606" cy="992975"/>
          </a:xfrm>
          <a:custGeom>
            <a:rect b="b" l="l" r="r" t="t"/>
            <a:pathLst>
              <a:path extrusionOk="0" h="63046" w="48102">
                <a:moveTo>
                  <a:pt x="24451" y="1"/>
                </a:moveTo>
                <a:cubicBezTo>
                  <a:pt x="21483" y="1"/>
                  <a:pt x="19081" y="2102"/>
                  <a:pt x="19081" y="4704"/>
                </a:cubicBezTo>
                <a:cubicBezTo>
                  <a:pt x="19081" y="5705"/>
                  <a:pt x="20015" y="7940"/>
                  <a:pt x="20582" y="9107"/>
                </a:cubicBezTo>
                <a:cubicBezTo>
                  <a:pt x="20849" y="9674"/>
                  <a:pt x="20982" y="10241"/>
                  <a:pt x="20982" y="10808"/>
                </a:cubicBezTo>
                <a:cubicBezTo>
                  <a:pt x="20982" y="12543"/>
                  <a:pt x="19615" y="13810"/>
                  <a:pt x="17580" y="13944"/>
                </a:cubicBezTo>
                <a:lnTo>
                  <a:pt x="17480" y="13944"/>
                </a:lnTo>
                <a:lnTo>
                  <a:pt x="17146" y="13977"/>
                </a:lnTo>
                <a:lnTo>
                  <a:pt x="1" y="13977"/>
                </a:lnTo>
                <a:cubicBezTo>
                  <a:pt x="1" y="13977"/>
                  <a:pt x="1" y="17313"/>
                  <a:pt x="1" y="17313"/>
                </a:cubicBezTo>
                <a:lnTo>
                  <a:pt x="1" y="32090"/>
                </a:lnTo>
                <a:cubicBezTo>
                  <a:pt x="1" y="32324"/>
                  <a:pt x="1" y="32457"/>
                  <a:pt x="1" y="32557"/>
                </a:cubicBezTo>
                <a:cubicBezTo>
                  <a:pt x="101" y="33191"/>
                  <a:pt x="368" y="33658"/>
                  <a:pt x="735" y="33892"/>
                </a:cubicBezTo>
                <a:cubicBezTo>
                  <a:pt x="920" y="33991"/>
                  <a:pt x="1115" y="34030"/>
                  <a:pt x="1308" y="34030"/>
                </a:cubicBezTo>
                <a:cubicBezTo>
                  <a:pt x="1633" y="34030"/>
                  <a:pt x="1951" y="33917"/>
                  <a:pt x="2202" y="33791"/>
                </a:cubicBezTo>
                <a:cubicBezTo>
                  <a:pt x="2536" y="33625"/>
                  <a:pt x="5638" y="32124"/>
                  <a:pt x="7406" y="32124"/>
                </a:cubicBezTo>
                <a:cubicBezTo>
                  <a:pt x="11009" y="32124"/>
                  <a:pt x="14311" y="35326"/>
                  <a:pt x="14311" y="39295"/>
                </a:cubicBezTo>
                <a:cubicBezTo>
                  <a:pt x="14311" y="43265"/>
                  <a:pt x="11009" y="46467"/>
                  <a:pt x="7406" y="46467"/>
                </a:cubicBezTo>
                <a:cubicBezTo>
                  <a:pt x="5638" y="46467"/>
                  <a:pt x="2569" y="44966"/>
                  <a:pt x="2202" y="44799"/>
                </a:cubicBezTo>
                <a:cubicBezTo>
                  <a:pt x="1878" y="44647"/>
                  <a:pt x="1576" y="44571"/>
                  <a:pt x="1302" y="44571"/>
                </a:cubicBezTo>
                <a:cubicBezTo>
                  <a:pt x="1096" y="44571"/>
                  <a:pt x="906" y="44613"/>
                  <a:pt x="735" y="44699"/>
                </a:cubicBezTo>
                <a:cubicBezTo>
                  <a:pt x="334" y="44933"/>
                  <a:pt x="67" y="45466"/>
                  <a:pt x="1" y="46167"/>
                </a:cubicBezTo>
                <a:cubicBezTo>
                  <a:pt x="1" y="46200"/>
                  <a:pt x="1" y="46200"/>
                  <a:pt x="1" y="46234"/>
                </a:cubicBezTo>
                <a:lnTo>
                  <a:pt x="1" y="46634"/>
                </a:lnTo>
                <a:lnTo>
                  <a:pt x="1" y="63046"/>
                </a:lnTo>
                <a:lnTo>
                  <a:pt x="37294" y="63046"/>
                </a:lnTo>
                <a:cubicBezTo>
                  <a:pt x="43265" y="63046"/>
                  <a:pt x="48102" y="58176"/>
                  <a:pt x="48102" y="52171"/>
                </a:cubicBezTo>
                <a:lnTo>
                  <a:pt x="48102" y="13944"/>
                </a:lnTo>
                <a:lnTo>
                  <a:pt x="31723" y="13944"/>
                </a:lnTo>
                <a:cubicBezTo>
                  <a:pt x="30389" y="13944"/>
                  <a:pt x="28921" y="13477"/>
                  <a:pt x="28254" y="12209"/>
                </a:cubicBezTo>
                <a:cubicBezTo>
                  <a:pt x="28021" y="11776"/>
                  <a:pt x="27887" y="11309"/>
                  <a:pt x="27887" y="10808"/>
                </a:cubicBezTo>
                <a:cubicBezTo>
                  <a:pt x="27887" y="10241"/>
                  <a:pt x="28054" y="9674"/>
                  <a:pt x="28321" y="9107"/>
                </a:cubicBezTo>
                <a:cubicBezTo>
                  <a:pt x="28888" y="7940"/>
                  <a:pt x="29822" y="5705"/>
                  <a:pt x="29822" y="4704"/>
                </a:cubicBezTo>
                <a:cubicBezTo>
                  <a:pt x="29822" y="2102"/>
                  <a:pt x="27420" y="1"/>
                  <a:pt x="24451" y="1"/>
                </a:cubicBezTo>
                <a:close/>
              </a:path>
            </a:pathLst>
          </a:cu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9"/>
          <p:cNvSpPr/>
          <p:nvPr/>
        </p:nvSpPr>
        <p:spPr>
          <a:xfrm>
            <a:off x="1575923" y="1562844"/>
            <a:ext cx="1246723" cy="912571"/>
          </a:xfrm>
          <a:custGeom>
            <a:rect b="b" l="l" r="r" t="t"/>
            <a:pathLst>
              <a:path extrusionOk="0" h="57941" w="79157">
                <a:moveTo>
                  <a:pt x="39679" y="1"/>
                </a:moveTo>
                <a:cubicBezTo>
                  <a:pt x="37685" y="1"/>
                  <a:pt x="35692" y="551"/>
                  <a:pt x="33924" y="1652"/>
                </a:cubicBezTo>
                <a:lnTo>
                  <a:pt x="14244" y="13961"/>
                </a:lnTo>
                <a:lnTo>
                  <a:pt x="14244" y="24969"/>
                </a:lnTo>
                <a:cubicBezTo>
                  <a:pt x="14244" y="25169"/>
                  <a:pt x="14244" y="25335"/>
                  <a:pt x="14244" y="25402"/>
                </a:cubicBezTo>
                <a:lnTo>
                  <a:pt x="14210" y="25402"/>
                </a:lnTo>
                <a:cubicBezTo>
                  <a:pt x="14110" y="26770"/>
                  <a:pt x="13543" y="27804"/>
                  <a:pt x="12609" y="28338"/>
                </a:cubicBezTo>
                <a:cubicBezTo>
                  <a:pt x="12157" y="28596"/>
                  <a:pt x="11665" y="28722"/>
                  <a:pt x="11150" y="28722"/>
                </a:cubicBezTo>
                <a:cubicBezTo>
                  <a:pt x="10601" y="28722"/>
                  <a:pt x="10025" y="28579"/>
                  <a:pt x="9440" y="28304"/>
                </a:cubicBezTo>
                <a:cubicBezTo>
                  <a:pt x="8573" y="27871"/>
                  <a:pt x="6071" y="26770"/>
                  <a:pt x="4904" y="26770"/>
                </a:cubicBezTo>
                <a:cubicBezTo>
                  <a:pt x="2202" y="26770"/>
                  <a:pt x="0" y="29272"/>
                  <a:pt x="0" y="32374"/>
                </a:cubicBezTo>
                <a:cubicBezTo>
                  <a:pt x="0" y="35443"/>
                  <a:pt x="2202" y="37944"/>
                  <a:pt x="4904" y="37944"/>
                </a:cubicBezTo>
                <a:cubicBezTo>
                  <a:pt x="6105" y="37944"/>
                  <a:pt x="8573" y="36844"/>
                  <a:pt x="9440" y="36443"/>
                </a:cubicBezTo>
                <a:cubicBezTo>
                  <a:pt x="10025" y="36151"/>
                  <a:pt x="10601" y="36009"/>
                  <a:pt x="11145" y="36009"/>
                </a:cubicBezTo>
                <a:cubicBezTo>
                  <a:pt x="11656" y="36009"/>
                  <a:pt x="12140" y="36134"/>
                  <a:pt x="12576" y="36377"/>
                </a:cubicBezTo>
                <a:cubicBezTo>
                  <a:pt x="13543" y="36944"/>
                  <a:pt x="14144" y="38011"/>
                  <a:pt x="14210" y="39412"/>
                </a:cubicBezTo>
                <a:lnTo>
                  <a:pt x="14244" y="39812"/>
                </a:lnTo>
                <a:lnTo>
                  <a:pt x="14244" y="57925"/>
                </a:lnTo>
                <a:lnTo>
                  <a:pt x="33024" y="57925"/>
                </a:lnTo>
                <a:cubicBezTo>
                  <a:pt x="33024" y="57925"/>
                  <a:pt x="33157" y="57940"/>
                  <a:pt x="33246" y="57940"/>
                </a:cubicBezTo>
                <a:cubicBezTo>
                  <a:pt x="33291" y="57940"/>
                  <a:pt x="33324" y="57937"/>
                  <a:pt x="33324" y="57925"/>
                </a:cubicBezTo>
                <a:cubicBezTo>
                  <a:pt x="34492" y="57859"/>
                  <a:pt x="35225" y="57325"/>
                  <a:pt x="35225" y="56458"/>
                </a:cubicBezTo>
                <a:cubicBezTo>
                  <a:pt x="35225" y="56158"/>
                  <a:pt x="35125" y="55824"/>
                  <a:pt x="34959" y="55490"/>
                </a:cubicBezTo>
                <a:cubicBezTo>
                  <a:pt x="34792" y="55123"/>
                  <a:pt x="33257" y="51988"/>
                  <a:pt x="33257" y="50220"/>
                </a:cubicBezTo>
                <a:cubicBezTo>
                  <a:pt x="33257" y="46617"/>
                  <a:pt x="36493" y="43682"/>
                  <a:pt x="40462" y="43682"/>
                </a:cubicBezTo>
                <a:cubicBezTo>
                  <a:pt x="44465" y="43682"/>
                  <a:pt x="47701" y="46617"/>
                  <a:pt x="47701" y="50220"/>
                </a:cubicBezTo>
                <a:cubicBezTo>
                  <a:pt x="47701" y="51988"/>
                  <a:pt x="46167" y="55123"/>
                  <a:pt x="46000" y="55490"/>
                </a:cubicBezTo>
                <a:cubicBezTo>
                  <a:pt x="45833" y="55824"/>
                  <a:pt x="45733" y="56158"/>
                  <a:pt x="45733" y="56458"/>
                </a:cubicBezTo>
                <a:cubicBezTo>
                  <a:pt x="45733" y="57325"/>
                  <a:pt x="46467" y="57859"/>
                  <a:pt x="47634" y="57925"/>
                </a:cubicBezTo>
                <a:lnTo>
                  <a:pt x="64913" y="57925"/>
                </a:lnTo>
                <a:lnTo>
                  <a:pt x="64913" y="40213"/>
                </a:lnTo>
                <a:lnTo>
                  <a:pt x="64947" y="39812"/>
                </a:lnTo>
                <a:cubicBezTo>
                  <a:pt x="65013" y="38411"/>
                  <a:pt x="65614" y="37344"/>
                  <a:pt x="66581" y="36777"/>
                </a:cubicBezTo>
                <a:cubicBezTo>
                  <a:pt x="67017" y="36518"/>
                  <a:pt x="67501" y="36393"/>
                  <a:pt x="68012" y="36393"/>
                </a:cubicBezTo>
                <a:cubicBezTo>
                  <a:pt x="68556" y="36393"/>
                  <a:pt x="69132" y="36535"/>
                  <a:pt x="69717" y="36810"/>
                </a:cubicBezTo>
                <a:cubicBezTo>
                  <a:pt x="70584" y="37244"/>
                  <a:pt x="73086" y="38345"/>
                  <a:pt x="74253" y="38345"/>
                </a:cubicBezTo>
                <a:cubicBezTo>
                  <a:pt x="76955" y="38345"/>
                  <a:pt x="79157" y="35843"/>
                  <a:pt x="79157" y="32741"/>
                </a:cubicBezTo>
                <a:cubicBezTo>
                  <a:pt x="79157" y="29672"/>
                  <a:pt x="76955" y="27170"/>
                  <a:pt x="74253" y="27170"/>
                </a:cubicBezTo>
                <a:cubicBezTo>
                  <a:pt x="73086" y="27170"/>
                  <a:pt x="70584" y="28271"/>
                  <a:pt x="69717" y="28671"/>
                </a:cubicBezTo>
                <a:cubicBezTo>
                  <a:pt x="69132" y="28964"/>
                  <a:pt x="68556" y="29105"/>
                  <a:pt x="68012" y="29105"/>
                </a:cubicBezTo>
                <a:cubicBezTo>
                  <a:pt x="67501" y="29105"/>
                  <a:pt x="67017" y="28980"/>
                  <a:pt x="66581" y="28738"/>
                </a:cubicBezTo>
                <a:cubicBezTo>
                  <a:pt x="65647" y="28171"/>
                  <a:pt x="65047" y="27137"/>
                  <a:pt x="64947" y="25802"/>
                </a:cubicBezTo>
                <a:lnTo>
                  <a:pt x="64913" y="25802"/>
                </a:lnTo>
                <a:cubicBezTo>
                  <a:pt x="64913" y="25736"/>
                  <a:pt x="64947" y="25569"/>
                  <a:pt x="64947" y="25335"/>
                </a:cubicBezTo>
                <a:lnTo>
                  <a:pt x="64947" y="13827"/>
                </a:lnTo>
                <a:lnTo>
                  <a:pt x="45433" y="1652"/>
                </a:lnTo>
                <a:cubicBezTo>
                  <a:pt x="43665" y="551"/>
                  <a:pt x="41672" y="1"/>
                  <a:pt x="39679" y="1"/>
                </a:cubicBezTo>
                <a:close/>
              </a:path>
            </a:pathLst>
          </a:custGeom>
          <a:solidFill>
            <a:schemeClr val="accent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4" name="Google Shape;694;p39"/>
          <p:cNvGrpSpPr/>
          <p:nvPr/>
        </p:nvGrpSpPr>
        <p:grpSpPr>
          <a:xfrm>
            <a:off x="3146165" y="3761974"/>
            <a:ext cx="1543810" cy="234326"/>
            <a:chOff x="-5808250" y="27315475"/>
            <a:chExt cx="2455950" cy="372775"/>
          </a:xfrm>
        </p:grpSpPr>
        <p:sp>
          <p:nvSpPr>
            <p:cNvPr id="695" name="Google Shape;695;p39"/>
            <p:cNvSpPr/>
            <p:nvPr/>
          </p:nvSpPr>
          <p:spPr>
            <a:xfrm>
              <a:off x="-5755700" y="27376350"/>
              <a:ext cx="2403400" cy="311900"/>
            </a:xfrm>
            <a:custGeom>
              <a:rect b="b" l="l" r="r" t="t"/>
              <a:pathLst>
                <a:path extrusionOk="0" fill="none" h="12476" w="96136">
                  <a:moveTo>
                    <a:pt x="0" y="0"/>
                  </a:moveTo>
                  <a:lnTo>
                    <a:pt x="23751" y="12476"/>
                  </a:lnTo>
                  <a:lnTo>
                    <a:pt x="96136" y="12476"/>
                  </a:lnTo>
                </a:path>
              </a:pathLst>
            </a:custGeom>
            <a:noFill/>
            <a:ln cap="flat" cmpd="sng" w="2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9"/>
            <p:cNvSpPr/>
            <p:nvPr/>
          </p:nvSpPr>
          <p:spPr>
            <a:xfrm>
              <a:off x="-5808250" y="27315475"/>
              <a:ext cx="106775" cy="106750"/>
            </a:xfrm>
            <a:custGeom>
              <a:rect b="b" l="l" r="r" t="t"/>
              <a:pathLst>
                <a:path extrusionOk="0" h="4270" w="4271">
                  <a:moveTo>
                    <a:pt x="2136" y="0"/>
                  </a:moveTo>
                  <a:cubicBezTo>
                    <a:pt x="968" y="0"/>
                    <a:pt x="1" y="967"/>
                    <a:pt x="1" y="2135"/>
                  </a:cubicBezTo>
                  <a:cubicBezTo>
                    <a:pt x="1" y="3302"/>
                    <a:pt x="968" y="4270"/>
                    <a:pt x="2136" y="4270"/>
                  </a:cubicBezTo>
                  <a:cubicBezTo>
                    <a:pt x="3337" y="4270"/>
                    <a:pt x="4271" y="3302"/>
                    <a:pt x="4271" y="2135"/>
                  </a:cubicBezTo>
                  <a:cubicBezTo>
                    <a:pt x="4271" y="967"/>
                    <a:pt x="3337" y="0"/>
                    <a:pt x="2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39"/>
          <p:cNvSpPr/>
          <p:nvPr/>
        </p:nvSpPr>
        <p:spPr>
          <a:xfrm>
            <a:off x="4689975" y="1974125"/>
            <a:ext cx="4133700" cy="88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Roboto"/>
                <a:ea typeface="Roboto"/>
                <a:cs typeface="Roboto"/>
                <a:sym typeface="Roboto"/>
              </a:rPr>
              <a:t>Learning for Housing, and Recognizing the Value of New Knowledge </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rPr lang="en-GB" sz="1200">
                <a:latin typeface="Roboto"/>
                <a:ea typeface="Roboto"/>
                <a:cs typeface="Roboto"/>
                <a:sym typeface="Roboto"/>
              </a:rPr>
              <a:t>Universities, research institutions, non-profits are valuable sources of new knowledge.</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GB" sz="1200">
                <a:latin typeface="Roboto"/>
                <a:ea typeface="Roboto"/>
                <a:cs typeface="Roboto"/>
                <a:sym typeface="Roboto"/>
              </a:rPr>
              <a:t>‘Living lab’ practices - </a:t>
            </a:r>
            <a:r>
              <a:rPr lang="en-GB" sz="1200">
                <a:latin typeface="Roboto"/>
                <a:ea typeface="Roboto"/>
                <a:cs typeface="Roboto"/>
                <a:sym typeface="Roboto"/>
              </a:rPr>
              <a:t>openness</a:t>
            </a:r>
            <a:r>
              <a:rPr lang="en-GB" sz="1200">
                <a:latin typeface="Roboto"/>
                <a:ea typeface="Roboto"/>
                <a:cs typeface="Roboto"/>
                <a:sym typeface="Roboto"/>
              </a:rPr>
              <a:t> to </a:t>
            </a:r>
            <a:r>
              <a:rPr lang="en-GB" sz="1200">
                <a:latin typeface="Roboto"/>
                <a:ea typeface="Roboto"/>
                <a:cs typeface="Roboto"/>
                <a:sym typeface="Roboto"/>
              </a:rPr>
              <a:t>adaptation</a:t>
            </a:r>
            <a:r>
              <a:rPr lang="en-GB" sz="1200">
                <a:latin typeface="Roboto"/>
                <a:ea typeface="Roboto"/>
                <a:cs typeface="Roboto"/>
                <a:sym typeface="Roboto"/>
              </a:rPr>
              <a:t> and experimentation when designing and building housing - should be encouraged with public ownership.</a:t>
            </a:r>
            <a:endParaRPr sz="1200">
              <a:latin typeface="Roboto"/>
              <a:ea typeface="Roboto"/>
              <a:cs typeface="Roboto"/>
              <a:sym typeface="Roboto"/>
            </a:endParaRPr>
          </a:p>
        </p:txBody>
      </p:sp>
      <p:sp>
        <p:nvSpPr>
          <p:cNvPr id="698" name="Google Shape;698;p39"/>
          <p:cNvSpPr/>
          <p:nvPr/>
        </p:nvSpPr>
        <p:spPr>
          <a:xfrm>
            <a:off x="4689975" y="3549050"/>
            <a:ext cx="4133700" cy="88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t/>
            </a:r>
            <a:endParaRPr sz="12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rPr b="1" lang="en-GB" sz="1200">
                <a:solidFill>
                  <a:schemeClr val="dk1"/>
                </a:solidFill>
                <a:latin typeface="Roboto"/>
                <a:ea typeface="Roboto"/>
                <a:cs typeface="Roboto"/>
                <a:sym typeface="Roboto"/>
              </a:rPr>
              <a:t>Reinforcing Canadian Values of Diversity and Inclusivity</a:t>
            </a:r>
            <a:endParaRPr b="1" sz="1200">
              <a:solidFill>
                <a:schemeClr val="dk1"/>
              </a:solidFill>
              <a:latin typeface="Roboto"/>
              <a:ea typeface="Roboto"/>
              <a:cs typeface="Roboto"/>
              <a:sym typeface="Roboto"/>
            </a:endParaRPr>
          </a:p>
          <a:p>
            <a:pPr indent="0" lvl="0" marL="0" rtl="0" algn="l">
              <a:lnSpc>
                <a:spcPct val="115000"/>
              </a:lnSpc>
              <a:spcBef>
                <a:spcPts val="1200"/>
              </a:spcBef>
              <a:spcAft>
                <a:spcPts val="1200"/>
              </a:spcAft>
              <a:buNone/>
            </a:pPr>
            <a:r>
              <a:rPr lang="en-GB" sz="1200">
                <a:solidFill>
                  <a:schemeClr val="dk1"/>
                </a:solidFill>
                <a:latin typeface="Roboto"/>
                <a:ea typeface="Roboto"/>
                <a:cs typeface="Roboto"/>
                <a:sym typeface="Roboto"/>
              </a:rPr>
              <a:t>By integrating elements of affordability, sustainability, and equity, this approach ensures that housing developments accommodate diverse socioeconomic backgrounds while mitigating environmental impacts.</a:t>
            </a:r>
            <a:endParaRPr sz="12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0"/>
          <p:cNvSpPr txBox="1"/>
          <p:nvPr>
            <p:ph type="title"/>
          </p:nvPr>
        </p:nvSpPr>
        <p:spPr>
          <a:xfrm>
            <a:off x="455350" y="438525"/>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t>Thank you!</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sz="3600"/>
              <a:t>Any questions?</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Appendix:</a:t>
            </a:r>
            <a:r>
              <a:rPr lang="en-GB"/>
              <a:t> </a:t>
            </a:r>
            <a:endParaRPr/>
          </a:p>
        </p:txBody>
      </p:sp>
      <p:sp>
        <p:nvSpPr>
          <p:cNvPr id="709" name="Google Shape;709;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Total Estimated Cost</a:t>
            </a:r>
            <a:endParaRPr/>
          </a:p>
        </p:txBody>
      </p:sp>
      <p:pic>
        <p:nvPicPr>
          <p:cNvPr id="710" name="Google Shape;710;p41"/>
          <p:cNvPicPr preferRelativeResize="0"/>
          <p:nvPr/>
        </p:nvPicPr>
        <p:blipFill>
          <a:blip r:embed="rId3">
            <a:alphaModFix/>
          </a:blip>
          <a:stretch>
            <a:fillRect/>
          </a:stretch>
        </p:blipFill>
        <p:spPr>
          <a:xfrm>
            <a:off x="311700" y="1591700"/>
            <a:ext cx="7219950" cy="3105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Appendix:</a:t>
            </a:r>
            <a:endParaRPr/>
          </a:p>
        </p:txBody>
      </p:sp>
      <p:sp>
        <p:nvSpPr>
          <p:cNvPr id="716" name="Google Shape;716;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Total Intergovernmental Contributions</a:t>
            </a:r>
            <a:endParaRPr/>
          </a:p>
        </p:txBody>
      </p:sp>
      <p:pic>
        <p:nvPicPr>
          <p:cNvPr id="717" name="Google Shape;717;p42"/>
          <p:cNvPicPr preferRelativeResize="0"/>
          <p:nvPr/>
        </p:nvPicPr>
        <p:blipFill>
          <a:blip r:embed="rId3">
            <a:alphaModFix/>
          </a:blip>
          <a:stretch>
            <a:fillRect/>
          </a:stretch>
        </p:blipFill>
        <p:spPr>
          <a:xfrm>
            <a:off x="311700" y="1641475"/>
            <a:ext cx="7296150" cy="2438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en-GB" sz="2078"/>
              <a:t>Why Vienna and Stockholm Models Would Work For Cities </a:t>
            </a:r>
            <a:r>
              <a:rPr lang="en-GB" sz="2078"/>
              <a:t>across</a:t>
            </a:r>
            <a:r>
              <a:rPr lang="en-GB" sz="2078"/>
              <a:t> Canada</a:t>
            </a:r>
            <a:endParaRPr sz="2078"/>
          </a:p>
        </p:txBody>
      </p:sp>
      <p:sp>
        <p:nvSpPr>
          <p:cNvPr id="723" name="Google Shape;72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GB"/>
              <a:t>Vienna's municipal-led approach and rent cap model offer strategies for addressing housing affordability challenges in cities across Canada.</a:t>
            </a:r>
            <a:endParaRPr/>
          </a:p>
          <a:p>
            <a:pPr indent="-342900" lvl="0" marL="457200" rtl="0" algn="l">
              <a:spcBef>
                <a:spcPts val="0"/>
              </a:spcBef>
              <a:spcAft>
                <a:spcPts val="0"/>
              </a:spcAft>
              <a:buSzPts val="1800"/>
              <a:buChar char="●"/>
            </a:pPr>
            <a:r>
              <a:rPr lang="en-GB"/>
              <a:t>Stockholm Royal Seaport's sustainability goals and equity focus provide valuable insights for urban development initiatives in Canadian cities. </a:t>
            </a:r>
            <a:endParaRPr/>
          </a:p>
          <a:p>
            <a:pPr indent="-342900" lvl="0" marL="457200" rtl="0" algn="l">
              <a:spcBef>
                <a:spcPts val="0"/>
              </a:spcBef>
              <a:spcAft>
                <a:spcPts val="0"/>
              </a:spcAft>
              <a:buSzPts val="1800"/>
              <a:buChar char="●"/>
            </a:pPr>
            <a:r>
              <a:rPr lang="en-GB"/>
              <a:t>Both models emphasize community engagement, fostering a sense of ownership and inclusivity among residents in cities across Canada.</a:t>
            </a:r>
            <a:endParaRPr/>
          </a:p>
          <a:p>
            <a:pPr indent="-342900" lvl="0" marL="457200" rtl="0" algn="l">
              <a:spcBef>
                <a:spcPts val="0"/>
              </a:spcBef>
              <a:spcAft>
                <a:spcPts val="0"/>
              </a:spcAft>
              <a:buSzPts val="1800"/>
              <a:buChar char="●"/>
            </a:pPr>
            <a:r>
              <a:rPr lang="en-GB"/>
              <a:t>Lessons from Vienna and Stockholm Royal Seaport offer replicable models that align with the commitment to sustainability and equity objectives in cities across Canada. </a:t>
            </a:r>
            <a:endParaRPr/>
          </a:p>
          <a:p>
            <a:pPr indent="-342900" lvl="0" marL="457200" rtl="0" algn="l">
              <a:spcBef>
                <a:spcPts val="0"/>
              </a:spcBef>
              <a:spcAft>
                <a:spcPts val="0"/>
              </a:spcAft>
              <a:buSzPts val="1800"/>
              <a:buChar char="●"/>
            </a:pPr>
            <a:r>
              <a:rPr lang="en-GB"/>
              <a:t>Adapting elements of these models can help Canadian cities create more inclusive, sustainable, and resilient communities for their residents.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4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220"/>
              <a:t>Advancing Housing Sustainability and Equity Across Canada</a:t>
            </a:r>
            <a:endParaRPr sz="1820"/>
          </a:p>
        </p:txBody>
      </p:sp>
      <p:sp>
        <p:nvSpPr>
          <p:cNvPr id="729" name="Google Shape;72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Expanding Toronto’s public-builder model to more Canadian cities, combined with urban experimentation, promises to alleviate the housing crisis by offering affordable, sustainable, and inclusive housing solutions</a:t>
            </a:r>
            <a:endParaRPr/>
          </a:p>
          <a:p>
            <a:pPr indent="-342900" lvl="0" marL="457200" rtl="0" algn="l">
              <a:spcBef>
                <a:spcPts val="0"/>
              </a:spcBef>
              <a:spcAft>
                <a:spcPts val="0"/>
              </a:spcAft>
              <a:buSzPts val="1800"/>
              <a:buChar char="●"/>
            </a:pPr>
            <a:r>
              <a:rPr lang="en-GB"/>
              <a:t>By integrating elements of affordability, sustainability, and equity, this approach ensures that housing developments accommodate diverse socioeconomic backgrounds while mitigating environmental impacts. </a:t>
            </a:r>
            <a:endParaRPr/>
          </a:p>
          <a:p>
            <a:pPr indent="-342900" lvl="0" marL="457200" rtl="0" algn="l">
              <a:spcBef>
                <a:spcPts val="0"/>
              </a:spcBef>
              <a:spcAft>
                <a:spcPts val="0"/>
              </a:spcAft>
              <a:buSzPts val="1800"/>
              <a:buChar char="●"/>
            </a:pPr>
            <a:r>
              <a:rPr lang="en-GB"/>
              <a:t>Drawing from successful international models like Vienna and Stockholm Royal Seaport, cities can tailor strategies to their unique contexts, fostering resilient and vibrant communities nationwide.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Toronto’s</a:t>
            </a:r>
            <a:r>
              <a:rPr b="1" lang="en-GB"/>
              <a:t> “City Led Development” Model</a:t>
            </a:r>
            <a:endParaRPr b="1"/>
          </a:p>
          <a:p>
            <a:pPr indent="0" lvl="0" marL="0" rtl="0" algn="l">
              <a:spcBef>
                <a:spcPts val="0"/>
              </a:spcBef>
              <a:spcAft>
                <a:spcPts val="0"/>
              </a:spcAft>
              <a:buNone/>
            </a:pPr>
            <a:r>
              <a:t/>
            </a:r>
            <a:endParaRPr/>
          </a:p>
        </p:txBody>
      </p:sp>
      <p:sp>
        <p:nvSpPr>
          <p:cNvPr id="735" name="Google Shape;735;p4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sz="1500"/>
              <a:t>Key Features:</a:t>
            </a:r>
            <a:endParaRPr b="1" sz="1500"/>
          </a:p>
          <a:p>
            <a:pPr indent="-316706" lvl="0" marL="457200" rtl="0" algn="l">
              <a:spcBef>
                <a:spcPts val="1200"/>
              </a:spcBef>
              <a:spcAft>
                <a:spcPts val="0"/>
              </a:spcAft>
              <a:buSzPct val="100000"/>
              <a:buChar char="●"/>
            </a:pPr>
            <a:r>
              <a:rPr b="1" lang="en-GB" sz="1500"/>
              <a:t>City will act as a public builder (developer) managing each stage of development</a:t>
            </a:r>
            <a:r>
              <a:rPr lang="en-GB" sz="1500"/>
              <a:t>:</a:t>
            </a:r>
            <a:endParaRPr sz="1500"/>
          </a:p>
          <a:p>
            <a:pPr indent="-316706" lvl="1" marL="914400" rtl="0" algn="l">
              <a:spcBef>
                <a:spcPts val="0"/>
              </a:spcBef>
              <a:spcAft>
                <a:spcPts val="0"/>
              </a:spcAft>
              <a:buSzPct val="100000"/>
              <a:buChar char="○"/>
            </a:pPr>
            <a:r>
              <a:rPr lang="en-GB" sz="1500"/>
              <a:t>The city identifies “Housing Ready” sites on municipally owned lands.</a:t>
            </a:r>
            <a:endParaRPr sz="1500"/>
          </a:p>
          <a:p>
            <a:pPr indent="-316706" lvl="1" marL="914400" rtl="0" algn="l">
              <a:spcBef>
                <a:spcPts val="0"/>
              </a:spcBef>
              <a:spcAft>
                <a:spcPts val="0"/>
              </a:spcAft>
              <a:buSzPct val="100000"/>
              <a:buChar char="○"/>
            </a:pPr>
            <a:r>
              <a:rPr lang="en-GB" sz="1500"/>
              <a:t>Construction companies will be contracted by the City.</a:t>
            </a:r>
            <a:endParaRPr sz="1500"/>
          </a:p>
          <a:p>
            <a:pPr indent="-316706" lvl="0" marL="457200" rtl="0" algn="l">
              <a:spcBef>
                <a:spcPts val="0"/>
              </a:spcBef>
              <a:spcAft>
                <a:spcPts val="0"/>
              </a:spcAft>
              <a:buSzPct val="100000"/>
              <a:buChar char="●"/>
            </a:pPr>
            <a:r>
              <a:rPr b="1" lang="en-GB" sz="1500"/>
              <a:t>City Led not City Owned.</a:t>
            </a:r>
            <a:endParaRPr b="1" sz="1500"/>
          </a:p>
          <a:p>
            <a:pPr indent="-316706" lvl="1" marL="914400" rtl="0" algn="l">
              <a:spcBef>
                <a:spcPts val="0"/>
              </a:spcBef>
              <a:spcAft>
                <a:spcPts val="0"/>
              </a:spcAft>
              <a:buSzPct val="100000"/>
              <a:buChar char="○"/>
            </a:pPr>
            <a:r>
              <a:rPr lang="en-GB" sz="1500"/>
              <a:t>Building operators and Owners will be assigned by the City.</a:t>
            </a:r>
            <a:endParaRPr sz="1500"/>
          </a:p>
          <a:p>
            <a:pPr indent="-316706" lvl="1" marL="914400" rtl="0" algn="l">
              <a:spcBef>
                <a:spcPts val="0"/>
              </a:spcBef>
              <a:spcAft>
                <a:spcPts val="0"/>
              </a:spcAft>
              <a:buSzPct val="100000"/>
              <a:buChar char="○"/>
            </a:pPr>
            <a:r>
              <a:rPr lang="en-GB" sz="1500"/>
              <a:t>Not-for profit are operators are selected for ownership. </a:t>
            </a:r>
            <a:endParaRPr sz="1500"/>
          </a:p>
          <a:p>
            <a:pPr indent="-316706" lvl="0" marL="457200" rtl="0" algn="l">
              <a:spcBef>
                <a:spcPts val="0"/>
              </a:spcBef>
              <a:spcAft>
                <a:spcPts val="0"/>
              </a:spcAft>
              <a:buSzPct val="100000"/>
              <a:buChar char="●"/>
            </a:pPr>
            <a:r>
              <a:rPr b="1" lang="en-GB" sz="1500"/>
              <a:t>Promised Outcomes:</a:t>
            </a:r>
            <a:endParaRPr b="1" sz="1500"/>
          </a:p>
          <a:p>
            <a:pPr indent="-316706" lvl="1" marL="914400" rtl="0" algn="l">
              <a:spcBef>
                <a:spcPts val="0"/>
              </a:spcBef>
              <a:spcAft>
                <a:spcPts val="0"/>
              </a:spcAft>
              <a:buSzPct val="100000"/>
              <a:buChar char="○"/>
            </a:pPr>
            <a:r>
              <a:rPr lang="en-GB" sz="1500"/>
              <a:t>65,000 units</a:t>
            </a:r>
            <a:endParaRPr/>
          </a:p>
        </p:txBody>
      </p:sp>
      <p:sp>
        <p:nvSpPr>
          <p:cNvPr id="736" name="Google Shape;736;p4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Cost and Delivery Network:</a:t>
            </a:r>
            <a:endParaRPr b="1"/>
          </a:p>
          <a:p>
            <a:pPr indent="0" lvl="0" marL="0" rtl="0" algn="l">
              <a:spcBef>
                <a:spcPts val="1200"/>
              </a:spcBef>
              <a:spcAft>
                <a:spcPts val="0"/>
              </a:spcAft>
              <a:buNone/>
            </a:pPr>
            <a:r>
              <a:rPr b="1" lang="en-GB"/>
              <a:t>Costs:</a:t>
            </a:r>
            <a:endParaRPr b="1"/>
          </a:p>
          <a:p>
            <a:pPr indent="-317500" lvl="0" marL="457200" rtl="0" algn="l">
              <a:spcBef>
                <a:spcPts val="1200"/>
              </a:spcBef>
              <a:spcAft>
                <a:spcPts val="0"/>
              </a:spcAft>
              <a:buSzPts val="1400"/>
              <a:buChar char="●"/>
            </a:pPr>
            <a:r>
              <a:rPr lang="en-GB"/>
              <a:t>$31.6B - $33B over 7 years </a:t>
            </a:r>
            <a:endParaRPr/>
          </a:p>
          <a:p>
            <a:pPr indent="0" lvl="0" marL="0" rtl="0" algn="l">
              <a:spcBef>
                <a:spcPts val="1200"/>
              </a:spcBef>
              <a:spcAft>
                <a:spcPts val="0"/>
              </a:spcAft>
              <a:buNone/>
            </a:pPr>
            <a:r>
              <a:rPr b="1" lang="en-GB"/>
              <a:t>Delivery Network:</a:t>
            </a:r>
            <a:endParaRPr b="1"/>
          </a:p>
          <a:p>
            <a:pPr indent="-317500" lvl="0" marL="457200" rtl="0" algn="l">
              <a:spcBef>
                <a:spcPts val="1200"/>
              </a:spcBef>
              <a:spcAft>
                <a:spcPts val="0"/>
              </a:spcAft>
              <a:buSzPts val="1400"/>
              <a:buChar char="●"/>
            </a:pPr>
            <a:r>
              <a:rPr lang="en-GB"/>
              <a:t>Joint delivery headed by </a:t>
            </a:r>
            <a:r>
              <a:rPr b="1" lang="en-GB"/>
              <a:t>Toronto </a:t>
            </a:r>
            <a:r>
              <a:rPr b="1" lang="en-GB"/>
              <a:t>Community</a:t>
            </a:r>
            <a:r>
              <a:rPr b="1" lang="en-GB"/>
              <a:t> </a:t>
            </a:r>
            <a:r>
              <a:rPr b="1" lang="en-GB"/>
              <a:t>housing</a:t>
            </a:r>
            <a:r>
              <a:rPr lang="en-GB"/>
              <a:t> and </a:t>
            </a:r>
            <a:r>
              <a:rPr b="1" lang="en-GB"/>
              <a:t>Create TO</a:t>
            </a:r>
            <a:endParaRPr b="1"/>
          </a:p>
          <a:p>
            <a:pPr indent="-317500" lvl="0" marL="457200" rtl="0" algn="l">
              <a:spcBef>
                <a:spcPts val="0"/>
              </a:spcBef>
              <a:spcAft>
                <a:spcPts val="0"/>
              </a:spcAft>
              <a:buSzPts val="1400"/>
              <a:buChar char="●"/>
            </a:pPr>
            <a:r>
              <a:rPr lang="en-GB"/>
              <a:t>Various housing agencies and </a:t>
            </a:r>
            <a:r>
              <a:rPr lang="en-GB"/>
              <a:t>partners. </a:t>
            </a:r>
            <a:endParaRPr/>
          </a:p>
          <a:p>
            <a:pPr indent="-317500" lvl="0" marL="457200" rtl="0" algn="l">
              <a:spcBef>
                <a:spcPts val="0"/>
              </a:spcBef>
              <a:spcAft>
                <a:spcPts val="0"/>
              </a:spcAft>
              <a:buSzPts val="1400"/>
              <a:buChar char="●"/>
            </a:pPr>
            <a:r>
              <a:rPr lang="en-GB"/>
              <a:t>Provincial and Federal Government funding required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ph type="title"/>
          </p:nvPr>
        </p:nvSpPr>
        <p:spPr>
          <a:xfrm>
            <a:off x="152403" y="304800"/>
            <a:ext cx="42870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The Canadian Housing Crisis</a:t>
            </a:r>
            <a:endParaRPr/>
          </a:p>
        </p:txBody>
      </p:sp>
      <p:sp>
        <p:nvSpPr>
          <p:cNvPr id="328" name="Google Shape;328;p28"/>
          <p:cNvSpPr/>
          <p:nvPr/>
        </p:nvSpPr>
        <p:spPr>
          <a:xfrm>
            <a:off x="4881395" y="3894400"/>
            <a:ext cx="16" cy="16"/>
          </a:xfrm>
          <a:custGeom>
            <a:rect b="b" l="l" r="r" t="t"/>
            <a:pathLst>
              <a:path extrusionOk="0" fill="none" h="1" w="1">
                <a:moveTo>
                  <a:pt x="1" y="1"/>
                </a:moveTo>
                <a:close/>
              </a:path>
            </a:pathLst>
          </a:custGeom>
          <a:noFill/>
          <a:ln cap="flat" cmpd="sng" w="190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8"/>
          <p:cNvSpPr/>
          <p:nvPr/>
        </p:nvSpPr>
        <p:spPr>
          <a:xfrm>
            <a:off x="5196850" y="658800"/>
            <a:ext cx="3718500" cy="204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500">
                <a:solidFill>
                  <a:schemeClr val="dk2"/>
                </a:solidFill>
              </a:rPr>
              <a:t>Canada’s population has been growing for decades, and the construction of market-rate housing has not kept up (Macdonald-Laurier Institute, 2023)</a:t>
            </a:r>
            <a:endParaRPr sz="1500">
              <a:solidFill>
                <a:schemeClr val="dk2"/>
              </a:solidFill>
            </a:endParaRPr>
          </a:p>
          <a:p>
            <a:pPr indent="0" lvl="0" marL="0" rtl="0" algn="l">
              <a:lnSpc>
                <a:spcPct val="115000"/>
              </a:lnSpc>
              <a:spcBef>
                <a:spcPts val="1200"/>
              </a:spcBef>
              <a:spcAft>
                <a:spcPts val="1200"/>
              </a:spcAft>
              <a:buNone/>
            </a:pPr>
            <a:r>
              <a:rPr lang="en-GB" sz="1100">
                <a:solidFill>
                  <a:schemeClr val="dk2"/>
                </a:solidFill>
              </a:rPr>
              <a:t>Private developers deterred from building, or incentivized to build the “wrong” kinds of housing.</a:t>
            </a:r>
            <a:endParaRPr sz="1200">
              <a:latin typeface="Roboto"/>
              <a:ea typeface="Roboto"/>
              <a:cs typeface="Roboto"/>
              <a:sym typeface="Roboto"/>
            </a:endParaRPr>
          </a:p>
        </p:txBody>
      </p:sp>
      <p:pic>
        <p:nvPicPr>
          <p:cNvPr id="330" name="Google Shape;330;p28"/>
          <p:cNvPicPr preferRelativeResize="0"/>
          <p:nvPr/>
        </p:nvPicPr>
        <p:blipFill>
          <a:blip r:embed="rId3">
            <a:alphaModFix/>
          </a:blip>
          <a:stretch>
            <a:fillRect/>
          </a:stretch>
        </p:blipFill>
        <p:spPr>
          <a:xfrm>
            <a:off x="312025" y="1447924"/>
            <a:ext cx="4762874" cy="2645801"/>
          </a:xfrm>
          <a:prstGeom prst="rect">
            <a:avLst/>
          </a:prstGeom>
          <a:noFill/>
          <a:ln>
            <a:noFill/>
          </a:ln>
        </p:spPr>
      </p:pic>
      <p:sp>
        <p:nvSpPr>
          <p:cNvPr id="331" name="Google Shape;331;p28"/>
          <p:cNvSpPr/>
          <p:nvPr/>
        </p:nvSpPr>
        <p:spPr>
          <a:xfrm>
            <a:off x="5196850" y="2699700"/>
            <a:ext cx="3718500" cy="204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500">
                <a:solidFill>
                  <a:schemeClr val="dk2"/>
                </a:solidFill>
              </a:rPr>
              <a:t>Investment in social housing has been similarly insufficient (FCM, 2016)</a:t>
            </a:r>
            <a:endParaRPr sz="1500">
              <a:solidFill>
                <a:schemeClr val="dk2"/>
              </a:solidFill>
            </a:endParaRPr>
          </a:p>
          <a:p>
            <a:pPr indent="0" lvl="0" marL="0" rtl="0" algn="l">
              <a:lnSpc>
                <a:spcPct val="115000"/>
              </a:lnSpc>
              <a:spcBef>
                <a:spcPts val="1200"/>
              </a:spcBef>
              <a:spcAft>
                <a:spcPts val="0"/>
              </a:spcAft>
              <a:buNone/>
            </a:pPr>
            <a:r>
              <a:rPr lang="en-GB" sz="1100">
                <a:solidFill>
                  <a:schemeClr val="dk2"/>
                </a:solidFill>
              </a:rPr>
              <a:t>Federal government retreated from funding social housing in the 1990s, as did many Provinces.</a:t>
            </a:r>
            <a:endParaRPr sz="1100">
              <a:solidFill>
                <a:schemeClr val="dk2"/>
              </a:solidFill>
            </a:endParaRPr>
          </a:p>
          <a:p>
            <a:pPr indent="0" lvl="0" marL="0" rtl="0" algn="l">
              <a:lnSpc>
                <a:spcPct val="115000"/>
              </a:lnSpc>
              <a:spcBef>
                <a:spcPts val="1200"/>
              </a:spcBef>
              <a:spcAft>
                <a:spcPts val="1200"/>
              </a:spcAft>
              <a:buNone/>
            </a:pPr>
            <a:r>
              <a:rPr lang="en-GB" sz="1100">
                <a:solidFill>
                  <a:schemeClr val="dk2"/>
                </a:solidFill>
              </a:rPr>
              <a:t>Numerous previously-built social housing units have closed as operating agreements expire.</a:t>
            </a:r>
            <a:endParaRPr sz="15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46"/>
          <p:cNvSpPr txBox="1"/>
          <p:nvPr>
            <p:ph type="title"/>
          </p:nvPr>
        </p:nvSpPr>
        <p:spPr>
          <a:xfrm>
            <a:off x="165925" y="445025"/>
            <a:ext cx="8666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220"/>
              <a:t>Weighing </a:t>
            </a:r>
            <a:r>
              <a:rPr lang="en-GB" sz="2220"/>
              <a:t>Challenges</a:t>
            </a:r>
            <a:r>
              <a:rPr lang="en-GB" sz="2220"/>
              <a:t> of a City Led Development Model in Canada</a:t>
            </a:r>
            <a:endParaRPr sz="2220"/>
          </a:p>
        </p:txBody>
      </p:sp>
      <p:sp>
        <p:nvSpPr>
          <p:cNvPr id="742" name="Google Shape;74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288131" lvl="0" marL="457200" rtl="0" algn="l">
              <a:spcBef>
                <a:spcPts val="0"/>
              </a:spcBef>
              <a:spcAft>
                <a:spcPts val="0"/>
              </a:spcAft>
              <a:buSzPct val="100000"/>
              <a:buChar char="●"/>
            </a:pPr>
            <a:r>
              <a:rPr b="1" lang="en-GB" sz="1500"/>
              <a:t>Benefits: </a:t>
            </a:r>
            <a:endParaRPr b="1" sz="1500"/>
          </a:p>
          <a:p>
            <a:pPr indent="-288131" lvl="1" marL="914400" rtl="0" algn="l">
              <a:spcBef>
                <a:spcPts val="0"/>
              </a:spcBef>
              <a:spcAft>
                <a:spcPts val="0"/>
              </a:spcAft>
              <a:buSzPct val="100000"/>
              <a:buChar char="○"/>
            </a:pPr>
            <a:r>
              <a:rPr b="1" lang="en-GB" sz="1500"/>
              <a:t>High Level of Control</a:t>
            </a:r>
            <a:endParaRPr b="1" sz="1500"/>
          </a:p>
          <a:p>
            <a:pPr indent="-288131" lvl="2" marL="1371600" rtl="0" algn="l">
              <a:spcBef>
                <a:spcPts val="0"/>
              </a:spcBef>
              <a:spcAft>
                <a:spcPts val="0"/>
              </a:spcAft>
              <a:buSzPct val="100000"/>
              <a:buChar char="■"/>
            </a:pPr>
            <a:r>
              <a:rPr lang="en-GB" sz="1500"/>
              <a:t>Ownership agreements can carry stipulations: </a:t>
            </a:r>
            <a:endParaRPr sz="1500"/>
          </a:p>
          <a:p>
            <a:pPr indent="-288131" lvl="3" marL="1828800" rtl="0" algn="l">
              <a:spcBef>
                <a:spcPts val="0"/>
              </a:spcBef>
              <a:spcAft>
                <a:spcPts val="0"/>
              </a:spcAft>
              <a:buSzPct val="100000"/>
              <a:buChar char="●"/>
            </a:pPr>
            <a:r>
              <a:rPr lang="en-GB" sz="1500"/>
              <a:t>Prioritize tenancy to at-risk populations.</a:t>
            </a:r>
            <a:endParaRPr sz="1500"/>
          </a:p>
          <a:p>
            <a:pPr indent="-288131" lvl="3" marL="1828800" rtl="0" algn="l">
              <a:spcBef>
                <a:spcPts val="0"/>
              </a:spcBef>
              <a:spcAft>
                <a:spcPts val="0"/>
              </a:spcAft>
              <a:buSzPct val="100000"/>
              <a:buChar char="●"/>
            </a:pPr>
            <a:r>
              <a:rPr lang="en-GB" sz="1500"/>
              <a:t>Mandate levels of affordability</a:t>
            </a:r>
            <a:endParaRPr sz="1500"/>
          </a:p>
          <a:p>
            <a:pPr indent="-288131" lvl="2" marL="1371600" rtl="0" algn="l">
              <a:spcBef>
                <a:spcPts val="0"/>
              </a:spcBef>
              <a:spcAft>
                <a:spcPts val="0"/>
              </a:spcAft>
              <a:buSzPct val="100000"/>
              <a:buChar char="■"/>
            </a:pPr>
            <a:r>
              <a:rPr lang="en-GB" sz="1500"/>
              <a:t>Tailor development and affordability type to fit reflect broader municipal goals</a:t>
            </a:r>
            <a:endParaRPr sz="1500"/>
          </a:p>
          <a:p>
            <a:pPr indent="-288131" lvl="1" marL="914400" rtl="0" algn="l">
              <a:spcBef>
                <a:spcPts val="0"/>
              </a:spcBef>
              <a:spcAft>
                <a:spcPts val="0"/>
              </a:spcAft>
              <a:buSzPct val="100000"/>
              <a:buChar char="○"/>
            </a:pPr>
            <a:r>
              <a:rPr b="1" lang="en-GB" sz="1500"/>
              <a:t>Fast</a:t>
            </a:r>
            <a:endParaRPr b="1" sz="1500"/>
          </a:p>
          <a:p>
            <a:pPr indent="-288131" lvl="2" marL="1371600" rtl="0" algn="l">
              <a:spcBef>
                <a:spcPts val="0"/>
              </a:spcBef>
              <a:spcAft>
                <a:spcPts val="0"/>
              </a:spcAft>
              <a:buSzPct val="100000"/>
              <a:buChar char="■"/>
            </a:pPr>
            <a:r>
              <a:rPr lang="en-GB" sz="1500"/>
              <a:t>Expedited land acquisition phase</a:t>
            </a:r>
            <a:endParaRPr sz="1500"/>
          </a:p>
          <a:p>
            <a:pPr indent="-288131" lvl="3" marL="1828800" rtl="0" algn="l">
              <a:spcBef>
                <a:spcPts val="0"/>
              </a:spcBef>
              <a:spcAft>
                <a:spcPts val="0"/>
              </a:spcAft>
              <a:buSzPct val="100000"/>
              <a:buChar char="●"/>
            </a:pPr>
            <a:r>
              <a:rPr lang="en-GB" sz="1500"/>
              <a:t>Leverage existing municipally owned land for site selections.</a:t>
            </a:r>
            <a:endParaRPr sz="1500"/>
          </a:p>
          <a:p>
            <a:pPr indent="-288131" lvl="2" marL="1371600" rtl="0" algn="l">
              <a:spcBef>
                <a:spcPts val="0"/>
              </a:spcBef>
              <a:spcAft>
                <a:spcPts val="0"/>
              </a:spcAft>
              <a:buSzPct val="100000"/>
              <a:buChar char="■"/>
            </a:pPr>
            <a:r>
              <a:rPr lang="en-GB" sz="1500"/>
              <a:t>Expedited zoning and approval process. </a:t>
            </a:r>
            <a:endParaRPr sz="1500"/>
          </a:p>
          <a:p>
            <a:pPr indent="-288131" lvl="3" marL="1828800" rtl="0" algn="l">
              <a:spcBef>
                <a:spcPts val="0"/>
              </a:spcBef>
              <a:spcAft>
                <a:spcPts val="0"/>
              </a:spcAft>
              <a:buSzPct val="100000"/>
              <a:buChar char="●"/>
            </a:pPr>
            <a:r>
              <a:rPr lang="en-GB" sz="1500"/>
              <a:t>No need for council approval</a:t>
            </a:r>
            <a:endParaRPr sz="1500"/>
          </a:p>
          <a:p>
            <a:pPr indent="-288131" lvl="1" marL="914400" rtl="0" algn="l">
              <a:spcBef>
                <a:spcPts val="0"/>
              </a:spcBef>
              <a:spcAft>
                <a:spcPts val="0"/>
              </a:spcAft>
              <a:buSzPct val="100000"/>
              <a:buChar char="○"/>
            </a:pPr>
            <a:r>
              <a:rPr b="1" lang="en-GB" sz="1500"/>
              <a:t>Ensures committed housing stock growth</a:t>
            </a:r>
            <a:endParaRPr b="1" sz="1500"/>
          </a:p>
          <a:p>
            <a:pPr indent="-288131" lvl="2" marL="1371600" rtl="0" algn="l">
              <a:spcBef>
                <a:spcPts val="0"/>
              </a:spcBef>
              <a:spcAft>
                <a:spcPts val="0"/>
              </a:spcAft>
              <a:buSzPct val="100000"/>
              <a:buChar char="■"/>
            </a:pPr>
            <a:r>
              <a:rPr lang="en-GB" sz="1500"/>
              <a:t>Less reliance on market fluctuations.</a:t>
            </a:r>
            <a:endParaRPr sz="1500"/>
          </a:p>
          <a:p>
            <a:pPr indent="-288131" lvl="0" marL="457200" rtl="0" algn="l">
              <a:spcBef>
                <a:spcPts val="0"/>
              </a:spcBef>
              <a:spcAft>
                <a:spcPts val="0"/>
              </a:spcAft>
              <a:buSzPct val="100000"/>
              <a:buChar char="●"/>
            </a:pPr>
            <a:r>
              <a:rPr b="1" lang="en-GB" sz="1500"/>
              <a:t>Draw-Backs:</a:t>
            </a:r>
            <a:endParaRPr b="1" sz="1500"/>
          </a:p>
          <a:p>
            <a:pPr indent="-288131" lvl="1" marL="914400" rtl="0" algn="l">
              <a:spcBef>
                <a:spcPts val="0"/>
              </a:spcBef>
              <a:spcAft>
                <a:spcPts val="0"/>
              </a:spcAft>
              <a:buSzPct val="100000"/>
              <a:buChar char="○"/>
            </a:pPr>
            <a:r>
              <a:rPr b="1" lang="en-GB" sz="1500"/>
              <a:t>Medium - High Absorption of Risk: </a:t>
            </a:r>
            <a:endParaRPr b="1" sz="1500"/>
          </a:p>
          <a:p>
            <a:pPr indent="-288131" lvl="2" marL="1371600" rtl="0" algn="l">
              <a:spcBef>
                <a:spcPts val="0"/>
              </a:spcBef>
              <a:spcAft>
                <a:spcPts val="0"/>
              </a:spcAft>
              <a:buSzPct val="100000"/>
              <a:buChar char="■"/>
            </a:pPr>
            <a:r>
              <a:rPr lang="en-GB" sz="1500"/>
              <a:t>Exact risk is unclear as ownership model are still being developed</a:t>
            </a:r>
            <a:endParaRPr sz="1500"/>
          </a:p>
          <a:p>
            <a:pPr indent="-288131" lvl="1" marL="914400" rtl="0" algn="l">
              <a:spcBef>
                <a:spcPts val="0"/>
              </a:spcBef>
              <a:spcAft>
                <a:spcPts val="0"/>
              </a:spcAft>
              <a:buSzPct val="100000"/>
              <a:buChar char="○"/>
            </a:pPr>
            <a:r>
              <a:rPr b="1" lang="en-GB" sz="1500"/>
              <a:t>High Cost:</a:t>
            </a:r>
            <a:endParaRPr b="1" sz="1500"/>
          </a:p>
          <a:p>
            <a:pPr indent="-288131" lvl="2" marL="1371600" rtl="0" algn="l">
              <a:spcBef>
                <a:spcPts val="0"/>
              </a:spcBef>
              <a:spcAft>
                <a:spcPts val="0"/>
              </a:spcAft>
              <a:buSzPct val="100000"/>
              <a:buChar char="■"/>
            </a:pPr>
            <a:r>
              <a:rPr lang="en-GB" sz="1500"/>
              <a:t>Without significant investment from other levels of government, smaller municipalities are locked out. </a:t>
            </a:r>
            <a:endParaRPr sz="1500"/>
          </a:p>
          <a:p>
            <a:pPr indent="-288131" lvl="1" marL="914400" rtl="0" algn="l">
              <a:spcBef>
                <a:spcPts val="0"/>
              </a:spcBef>
              <a:spcAft>
                <a:spcPts val="0"/>
              </a:spcAft>
              <a:buSzPct val="100000"/>
              <a:buChar char="○"/>
            </a:pPr>
            <a:r>
              <a:rPr b="1" lang="en-GB" sz="1500"/>
              <a:t>Requires significant operating capacity</a:t>
            </a:r>
            <a:endParaRPr b="1" sz="1500"/>
          </a:p>
          <a:p>
            <a:pPr indent="-288131" lvl="2" marL="1371600" rtl="0" algn="l">
              <a:spcBef>
                <a:spcPts val="0"/>
              </a:spcBef>
              <a:spcAft>
                <a:spcPts val="0"/>
              </a:spcAft>
              <a:buSzPct val="100000"/>
              <a:buChar char="■"/>
            </a:pPr>
            <a:r>
              <a:rPr lang="en-GB" sz="1500"/>
              <a:t>High level of resource allocation </a:t>
            </a:r>
            <a:endParaRPr sz="1500"/>
          </a:p>
          <a:p>
            <a:pPr indent="-288131" lvl="2" marL="1371600" rtl="0" algn="l">
              <a:spcBef>
                <a:spcPts val="0"/>
              </a:spcBef>
              <a:spcAft>
                <a:spcPts val="0"/>
              </a:spcAft>
              <a:buSzPct val="100000"/>
              <a:buChar char="■"/>
            </a:pPr>
            <a:r>
              <a:rPr lang="en-GB" sz="1500"/>
              <a:t>Large bureaucracy requirements</a:t>
            </a:r>
            <a:endParaRPr sz="1500"/>
          </a:p>
          <a:p>
            <a:pPr indent="-288131" lvl="2" marL="1371600" rtl="0" algn="l">
              <a:spcBef>
                <a:spcPts val="0"/>
              </a:spcBef>
              <a:spcAft>
                <a:spcPts val="0"/>
              </a:spcAft>
              <a:buSzPct val="100000"/>
              <a:buChar char="■"/>
            </a:pPr>
            <a:r>
              <a:rPr lang="en-GB" sz="1500"/>
              <a:t>Requires high level of interdepartmental coordination.</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txBox="1"/>
          <p:nvPr>
            <p:ph type="title"/>
          </p:nvPr>
        </p:nvSpPr>
        <p:spPr>
          <a:xfrm>
            <a:off x="152397" y="304800"/>
            <a:ext cx="87000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The Canadian Housing Crisis: A Case of Market Failure </a:t>
            </a:r>
            <a:endParaRPr/>
          </a:p>
        </p:txBody>
      </p:sp>
      <p:sp>
        <p:nvSpPr>
          <p:cNvPr id="337" name="Google Shape;337;p29"/>
          <p:cNvSpPr/>
          <p:nvPr/>
        </p:nvSpPr>
        <p:spPr>
          <a:xfrm>
            <a:off x="4881400" y="3967923"/>
            <a:ext cx="16" cy="14"/>
          </a:xfrm>
          <a:custGeom>
            <a:rect b="b" l="l" r="r" t="t"/>
            <a:pathLst>
              <a:path extrusionOk="0" fill="none" h="1" w="1">
                <a:moveTo>
                  <a:pt x="1" y="1"/>
                </a:moveTo>
                <a:close/>
              </a:path>
            </a:pathLst>
          </a:custGeom>
          <a:noFill/>
          <a:ln cap="flat" cmpd="sng" w="190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312025" y="937250"/>
            <a:ext cx="4078500" cy="1863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500">
                <a:solidFill>
                  <a:schemeClr val="dk2"/>
                </a:solidFill>
              </a:rPr>
              <a:t>Everyone pays more for housing, while the most vulnerable struggle to find it altogether.</a:t>
            </a:r>
            <a:endParaRPr sz="1500">
              <a:solidFill>
                <a:schemeClr val="dk2"/>
              </a:solidFill>
            </a:endParaRPr>
          </a:p>
          <a:p>
            <a:pPr indent="0" lvl="0" marL="0" rtl="0" algn="l">
              <a:lnSpc>
                <a:spcPct val="115000"/>
              </a:lnSpc>
              <a:spcBef>
                <a:spcPts val="1200"/>
              </a:spcBef>
              <a:spcAft>
                <a:spcPts val="1200"/>
              </a:spcAft>
              <a:buNone/>
            </a:pPr>
            <a:r>
              <a:rPr lang="en-GB" sz="1100">
                <a:solidFill>
                  <a:schemeClr val="dk2"/>
                </a:solidFill>
              </a:rPr>
              <a:t>Largest gap between home prices and incomes in the G7 (2023); social housing waitlists “intolerably long,” average 4 years in Ontario (2016).</a:t>
            </a:r>
            <a:endParaRPr sz="1500">
              <a:solidFill>
                <a:schemeClr val="dk2"/>
              </a:solidFill>
            </a:endParaRPr>
          </a:p>
        </p:txBody>
      </p:sp>
      <p:sp>
        <p:nvSpPr>
          <p:cNvPr id="339" name="Google Shape;339;p29"/>
          <p:cNvSpPr/>
          <p:nvPr/>
        </p:nvSpPr>
        <p:spPr>
          <a:xfrm>
            <a:off x="312025" y="2877025"/>
            <a:ext cx="4078500" cy="1863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500">
                <a:solidFill>
                  <a:schemeClr val="dk2"/>
                </a:solidFill>
              </a:rPr>
              <a:t>Toronto provides one snapshot of this crisis:</a:t>
            </a:r>
            <a:endParaRPr sz="1500">
              <a:solidFill>
                <a:schemeClr val="dk2"/>
              </a:solidFill>
            </a:endParaRPr>
          </a:p>
          <a:p>
            <a:pPr indent="0" lvl="0" marL="0" rtl="0" algn="l">
              <a:lnSpc>
                <a:spcPct val="115000"/>
              </a:lnSpc>
              <a:spcBef>
                <a:spcPts val="1200"/>
              </a:spcBef>
              <a:spcAft>
                <a:spcPts val="0"/>
              </a:spcAft>
              <a:buNone/>
            </a:pPr>
            <a:r>
              <a:rPr lang="en-GB" sz="1100">
                <a:solidFill>
                  <a:schemeClr val="dk2"/>
                </a:solidFill>
              </a:rPr>
              <a:t>Median rent of $2,696, 38% higher than the national average (2024).</a:t>
            </a:r>
            <a:endParaRPr sz="1100">
              <a:solidFill>
                <a:schemeClr val="dk2"/>
              </a:solidFill>
            </a:endParaRPr>
          </a:p>
          <a:p>
            <a:pPr indent="0" lvl="0" marL="0" rtl="0" algn="l">
              <a:lnSpc>
                <a:spcPct val="115000"/>
              </a:lnSpc>
              <a:spcBef>
                <a:spcPts val="1200"/>
              </a:spcBef>
              <a:spcAft>
                <a:spcPts val="0"/>
              </a:spcAft>
              <a:buNone/>
            </a:pPr>
            <a:r>
              <a:rPr lang="en-GB" sz="1100">
                <a:solidFill>
                  <a:schemeClr val="dk2"/>
                </a:solidFill>
              </a:rPr>
              <a:t>Home prices growing 4x faster than income growth, while rental costs grow 2x faster (2020); 97,000 households waiting for social housing (2016).</a:t>
            </a:r>
            <a:endParaRPr sz="1100">
              <a:solidFill>
                <a:schemeClr val="dk2"/>
              </a:solidFill>
            </a:endParaRPr>
          </a:p>
          <a:p>
            <a:pPr indent="0" lvl="0" marL="0" rtl="0" algn="l">
              <a:lnSpc>
                <a:spcPct val="115000"/>
              </a:lnSpc>
              <a:spcBef>
                <a:spcPts val="1200"/>
              </a:spcBef>
              <a:spcAft>
                <a:spcPts val="1200"/>
              </a:spcAft>
              <a:buNone/>
            </a:pPr>
            <a:r>
              <a:rPr lang="en-GB" sz="1100">
                <a:solidFill>
                  <a:schemeClr val="dk2"/>
                </a:solidFill>
              </a:rPr>
              <a:t>Growing homelessness: 11,173 “actively homeless in February 2024, compared to 8,132 in February 2018.</a:t>
            </a:r>
            <a:endParaRPr sz="1500">
              <a:solidFill>
                <a:schemeClr val="dk2"/>
              </a:solidFill>
            </a:endParaRPr>
          </a:p>
        </p:txBody>
      </p:sp>
      <p:pic>
        <p:nvPicPr>
          <p:cNvPr id="340" name="Google Shape;340;p29"/>
          <p:cNvPicPr preferRelativeResize="0"/>
          <p:nvPr/>
        </p:nvPicPr>
        <p:blipFill>
          <a:blip r:embed="rId3">
            <a:alphaModFix/>
          </a:blip>
          <a:stretch>
            <a:fillRect/>
          </a:stretch>
        </p:blipFill>
        <p:spPr>
          <a:xfrm>
            <a:off x="4390625" y="1267363"/>
            <a:ext cx="4400450" cy="260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grpSp>
        <p:nvGrpSpPr>
          <p:cNvPr id="345" name="Google Shape;345;p30"/>
          <p:cNvGrpSpPr/>
          <p:nvPr/>
        </p:nvGrpSpPr>
        <p:grpSpPr>
          <a:xfrm flipH="1">
            <a:off x="7068244" y="2388453"/>
            <a:ext cx="1375110" cy="836122"/>
            <a:chOff x="6053375" y="2466948"/>
            <a:chExt cx="1148701" cy="827680"/>
          </a:xfrm>
        </p:grpSpPr>
        <p:sp>
          <p:nvSpPr>
            <p:cNvPr id="346" name="Google Shape;346;p30"/>
            <p:cNvSpPr/>
            <p:nvPr/>
          </p:nvSpPr>
          <p:spPr>
            <a:xfrm>
              <a:off x="6053375" y="2466948"/>
              <a:ext cx="1148701" cy="827680"/>
            </a:xfrm>
            <a:custGeom>
              <a:rect b="b" l="l" r="r" t="t"/>
              <a:pathLst>
                <a:path extrusionOk="0" h="104209" w="65781">
                  <a:moveTo>
                    <a:pt x="0" y="0"/>
                  </a:moveTo>
                  <a:lnTo>
                    <a:pt x="65781" y="0"/>
                  </a:lnTo>
                  <a:lnTo>
                    <a:pt x="65781" y="104208"/>
                  </a:lnTo>
                  <a:lnTo>
                    <a:pt x="0" y="104208"/>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p:nvPr/>
          </p:nvSpPr>
          <p:spPr>
            <a:xfrm>
              <a:off x="6169304" y="2531077"/>
              <a:ext cx="61171" cy="113017"/>
            </a:xfrm>
            <a:custGeom>
              <a:rect b="b" l="l" r="r" t="t"/>
              <a:pathLst>
                <a:path extrusionOk="0" h="6472"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0"/>
            <p:cNvSpPr/>
            <p:nvPr/>
          </p:nvSpPr>
          <p:spPr>
            <a:xfrm>
              <a:off x="6312017" y="2531077"/>
              <a:ext cx="61189" cy="113017"/>
            </a:xfrm>
            <a:custGeom>
              <a:rect b="b" l="l" r="r" t="t"/>
              <a:pathLst>
                <a:path extrusionOk="0" h="6472"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0"/>
            <p:cNvSpPr/>
            <p:nvPr/>
          </p:nvSpPr>
          <p:spPr>
            <a:xfrm>
              <a:off x="6454748" y="2531077"/>
              <a:ext cx="60595" cy="113017"/>
            </a:xfrm>
            <a:custGeom>
              <a:rect b="b" l="l" r="r" t="t"/>
              <a:pathLst>
                <a:path extrusionOk="0" h="6472" w="3470">
                  <a:moveTo>
                    <a:pt x="0" y="1"/>
                  </a:moveTo>
                  <a:lnTo>
                    <a:pt x="3469" y="1"/>
                  </a:lnTo>
                  <a:lnTo>
                    <a:pt x="3469"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6596885" y="2531077"/>
              <a:ext cx="61171" cy="113017"/>
            </a:xfrm>
            <a:custGeom>
              <a:rect b="b" l="l" r="r" t="t"/>
              <a:pathLst>
                <a:path extrusionOk="0" h="6472" w="3503">
                  <a:moveTo>
                    <a:pt x="0" y="1"/>
                  </a:moveTo>
                  <a:lnTo>
                    <a:pt x="3503" y="1"/>
                  </a:lnTo>
                  <a:lnTo>
                    <a:pt x="3503" y="6472"/>
                  </a:lnTo>
                  <a:lnTo>
                    <a:pt x="0" y="6472"/>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0"/>
            <p:cNvSpPr/>
            <p:nvPr/>
          </p:nvSpPr>
          <p:spPr>
            <a:xfrm>
              <a:off x="6739598" y="2531077"/>
              <a:ext cx="61189" cy="113017"/>
            </a:xfrm>
            <a:custGeom>
              <a:rect b="b" l="l" r="r" t="t"/>
              <a:pathLst>
                <a:path extrusionOk="0" h="6472"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0"/>
            <p:cNvSpPr/>
            <p:nvPr/>
          </p:nvSpPr>
          <p:spPr>
            <a:xfrm>
              <a:off x="6882329" y="2531077"/>
              <a:ext cx="61171" cy="113017"/>
            </a:xfrm>
            <a:custGeom>
              <a:rect b="b" l="l" r="r" t="t"/>
              <a:pathLst>
                <a:path extrusionOk="0" h="6472"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0"/>
            <p:cNvSpPr/>
            <p:nvPr/>
          </p:nvSpPr>
          <p:spPr>
            <a:xfrm>
              <a:off x="7025042" y="2531077"/>
              <a:ext cx="61189" cy="113017"/>
            </a:xfrm>
            <a:custGeom>
              <a:rect b="b" l="l" r="r" t="t"/>
              <a:pathLst>
                <a:path extrusionOk="0" h="6472"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a:off x="6169304" y="2728556"/>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a:off x="6312017" y="2728556"/>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
            <p:cNvSpPr/>
            <p:nvPr/>
          </p:nvSpPr>
          <p:spPr>
            <a:xfrm>
              <a:off x="6454748" y="2728556"/>
              <a:ext cx="60595" cy="113035"/>
            </a:xfrm>
            <a:custGeom>
              <a:rect b="b" l="l" r="r" t="t"/>
              <a:pathLst>
                <a:path extrusionOk="0" h="6473" w="3470">
                  <a:moveTo>
                    <a:pt x="0" y="1"/>
                  </a:moveTo>
                  <a:lnTo>
                    <a:pt x="3469" y="1"/>
                  </a:lnTo>
                  <a:lnTo>
                    <a:pt x="3469"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0"/>
            <p:cNvSpPr/>
            <p:nvPr/>
          </p:nvSpPr>
          <p:spPr>
            <a:xfrm>
              <a:off x="6596885" y="2728556"/>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p:nvPr/>
          </p:nvSpPr>
          <p:spPr>
            <a:xfrm>
              <a:off x="6739598" y="2728556"/>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
            <p:cNvSpPr/>
            <p:nvPr/>
          </p:nvSpPr>
          <p:spPr>
            <a:xfrm>
              <a:off x="6882329" y="2728556"/>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7025042" y="2728556"/>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6169304" y="2926035"/>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a:off x="6312017" y="2926035"/>
              <a:ext cx="61189" cy="112441"/>
            </a:xfrm>
            <a:custGeom>
              <a:rect b="b" l="l" r="r" t="t"/>
              <a:pathLst>
                <a:path extrusionOk="0" h="6439" w="3504">
                  <a:moveTo>
                    <a:pt x="1" y="1"/>
                  </a:moveTo>
                  <a:lnTo>
                    <a:pt x="3503" y="1"/>
                  </a:lnTo>
                  <a:lnTo>
                    <a:pt x="3503" y="6439"/>
                  </a:lnTo>
                  <a:lnTo>
                    <a:pt x="1" y="6439"/>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a:off x="6454748" y="2926035"/>
              <a:ext cx="60595" cy="112441"/>
            </a:xfrm>
            <a:custGeom>
              <a:rect b="b" l="l" r="r" t="t"/>
              <a:pathLst>
                <a:path extrusionOk="0" h="6439" w="3470">
                  <a:moveTo>
                    <a:pt x="0" y="1"/>
                  </a:moveTo>
                  <a:lnTo>
                    <a:pt x="3469" y="1"/>
                  </a:lnTo>
                  <a:lnTo>
                    <a:pt x="3469"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a:off x="6596885" y="2926035"/>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a:off x="6739598" y="2926035"/>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6882329" y="2926035"/>
              <a:ext cx="61171" cy="112441"/>
            </a:xfrm>
            <a:custGeom>
              <a:rect b="b" l="l" r="r" t="t"/>
              <a:pathLst>
                <a:path extrusionOk="0" h="6439" w="3503">
                  <a:moveTo>
                    <a:pt x="0" y="1"/>
                  </a:moveTo>
                  <a:lnTo>
                    <a:pt x="3503" y="1"/>
                  </a:lnTo>
                  <a:lnTo>
                    <a:pt x="3503" y="6439"/>
                  </a:lnTo>
                  <a:lnTo>
                    <a:pt x="0" y="6439"/>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p:nvPr/>
          </p:nvSpPr>
          <p:spPr>
            <a:xfrm>
              <a:off x="7025042" y="2926035"/>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a:off x="6169304" y="3123531"/>
              <a:ext cx="61171" cy="112424"/>
            </a:xfrm>
            <a:custGeom>
              <a:rect b="b" l="l" r="r" t="t"/>
              <a:pathLst>
                <a:path extrusionOk="0" h="6438"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6312017" y="3123531"/>
              <a:ext cx="61189" cy="112424"/>
            </a:xfrm>
            <a:custGeom>
              <a:rect b="b" l="l" r="r" t="t"/>
              <a:pathLst>
                <a:path extrusionOk="0" h="6438"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p:nvPr/>
          </p:nvSpPr>
          <p:spPr>
            <a:xfrm>
              <a:off x="6454748" y="3123531"/>
              <a:ext cx="60595" cy="112424"/>
            </a:xfrm>
            <a:custGeom>
              <a:rect b="b" l="l" r="r" t="t"/>
              <a:pathLst>
                <a:path extrusionOk="0" h="6438" w="3470">
                  <a:moveTo>
                    <a:pt x="0" y="0"/>
                  </a:moveTo>
                  <a:lnTo>
                    <a:pt x="3469" y="0"/>
                  </a:lnTo>
                  <a:lnTo>
                    <a:pt x="3469"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0"/>
            <p:cNvSpPr/>
            <p:nvPr/>
          </p:nvSpPr>
          <p:spPr>
            <a:xfrm>
              <a:off x="6596885" y="3123531"/>
              <a:ext cx="61171" cy="112424"/>
            </a:xfrm>
            <a:custGeom>
              <a:rect b="b" l="l" r="r" t="t"/>
              <a:pathLst>
                <a:path extrusionOk="0" h="6438"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
            <p:cNvSpPr/>
            <p:nvPr/>
          </p:nvSpPr>
          <p:spPr>
            <a:xfrm>
              <a:off x="6739598" y="3123531"/>
              <a:ext cx="61189" cy="112424"/>
            </a:xfrm>
            <a:custGeom>
              <a:rect b="b" l="l" r="r" t="t"/>
              <a:pathLst>
                <a:path extrusionOk="0" h="6438"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p:nvPr/>
          </p:nvSpPr>
          <p:spPr>
            <a:xfrm>
              <a:off x="6882329" y="3123531"/>
              <a:ext cx="61171" cy="112424"/>
            </a:xfrm>
            <a:custGeom>
              <a:rect b="b" l="l" r="r" t="t"/>
              <a:pathLst>
                <a:path extrusionOk="0" h="6438"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7025042" y="3123531"/>
              <a:ext cx="61189" cy="112424"/>
            </a:xfrm>
            <a:custGeom>
              <a:rect b="b" l="l" r="r" t="t"/>
              <a:pathLst>
                <a:path extrusionOk="0" h="6438"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30"/>
          <p:cNvGrpSpPr/>
          <p:nvPr/>
        </p:nvGrpSpPr>
        <p:grpSpPr>
          <a:xfrm flipH="1">
            <a:off x="7068238" y="3225386"/>
            <a:ext cx="1375110" cy="869153"/>
            <a:chOff x="6053380" y="3297696"/>
            <a:chExt cx="1148701" cy="860377"/>
          </a:xfrm>
        </p:grpSpPr>
        <p:sp>
          <p:nvSpPr>
            <p:cNvPr id="376" name="Google Shape;376;p30"/>
            <p:cNvSpPr/>
            <p:nvPr/>
          </p:nvSpPr>
          <p:spPr>
            <a:xfrm>
              <a:off x="6053380" y="3297696"/>
              <a:ext cx="1148701" cy="860377"/>
            </a:xfrm>
            <a:custGeom>
              <a:rect b="b" l="l" r="r" t="t"/>
              <a:pathLst>
                <a:path extrusionOk="0" h="49270" w="65781">
                  <a:moveTo>
                    <a:pt x="0" y="1"/>
                  </a:moveTo>
                  <a:lnTo>
                    <a:pt x="65781" y="1"/>
                  </a:lnTo>
                  <a:lnTo>
                    <a:pt x="65781" y="49269"/>
                  </a:lnTo>
                  <a:lnTo>
                    <a:pt x="0" y="4926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p:nvPr/>
          </p:nvSpPr>
          <p:spPr>
            <a:xfrm>
              <a:off x="6169304" y="3380421"/>
              <a:ext cx="61171" cy="113017"/>
            </a:xfrm>
            <a:custGeom>
              <a:rect b="b" l="l" r="r" t="t"/>
              <a:pathLst>
                <a:path extrusionOk="0" h="6472"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p:nvPr/>
          </p:nvSpPr>
          <p:spPr>
            <a:xfrm>
              <a:off x="6312017" y="3380421"/>
              <a:ext cx="61189" cy="113017"/>
            </a:xfrm>
            <a:custGeom>
              <a:rect b="b" l="l" r="r" t="t"/>
              <a:pathLst>
                <a:path extrusionOk="0" h="6472"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
            <p:cNvSpPr/>
            <p:nvPr/>
          </p:nvSpPr>
          <p:spPr>
            <a:xfrm>
              <a:off x="6454748" y="3380421"/>
              <a:ext cx="60595" cy="113017"/>
            </a:xfrm>
            <a:custGeom>
              <a:rect b="b" l="l" r="r" t="t"/>
              <a:pathLst>
                <a:path extrusionOk="0" h="6472" w="3470">
                  <a:moveTo>
                    <a:pt x="0" y="1"/>
                  </a:moveTo>
                  <a:lnTo>
                    <a:pt x="3469" y="1"/>
                  </a:lnTo>
                  <a:lnTo>
                    <a:pt x="3469" y="6472"/>
                  </a:lnTo>
                  <a:lnTo>
                    <a:pt x="0" y="6472"/>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0"/>
            <p:cNvSpPr/>
            <p:nvPr/>
          </p:nvSpPr>
          <p:spPr>
            <a:xfrm>
              <a:off x="6596885" y="3380421"/>
              <a:ext cx="61171" cy="113017"/>
            </a:xfrm>
            <a:custGeom>
              <a:rect b="b" l="l" r="r" t="t"/>
              <a:pathLst>
                <a:path extrusionOk="0" h="6472"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0"/>
            <p:cNvSpPr/>
            <p:nvPr/>
          </p:nvSpPr>
          <p:spPr>
            <a:xfrm>
              <a:off x="6739598" y="3380421"/>
              <a:ext cx="61189" cy="113017"/>
            </a:xfrm>
            <a:custGeom>
              <a:rect b="b" l="l" r="r" t="t"/>
              <a:pathLst>
                <a:path extrusionOk="0" h="6472"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
            <p:cNvSpPr/>
            <p:nvPr/>
          </p:nvSpPr>
          <p:spPr>
            <a:xfrm>
              <a:off x="6882329" y="3380421"/>
              <a:ext cx="61171" cy="113017"/>
            </a:xfrm>
            <a:custGeom>
              <a:rect b="b" l="l" r="r" t="t"/>
              <a:pathLst>
                <a:path extrusionOk="0" h="6472"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0"/>
            <p:cNvSpPr/>
            <p:nvPr/>
          </p:nvSpPr>
          <p:spPr>
            <a:xfrm>
              <a:off x="7025042" y="3380421"/>
              <a:ext cx="61189" cy="113017"/>
            </a:xfrm>
            <a:custGeom>
              <a:rect b="b" l="l" r="r" t="t"/>
              <a:pathLst>
                <a:path extrusionOk="0" h="6472"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0"/>
            <p:cNvSpPr/>
            <p:nvPr/>
          </p:nvSpPr>
          <p:spPr>
            <a:xfrm>
              <a:off x="6169304" y="3577900"/>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0"/>
            <p:cNvSpPr/>
            <p:nvPr/>
          </p:nvSpPr>
          <p:spPr>
            <a:xfrm>
              <a:off x="6312017" y="3577900"/>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0"/>
            <p:cNvSpPr/>
            <p:nvPr/>
          </p:nvSpPr>
          <p:spPr>
            <a:xfrm>
              <a:off x="6454748" y="3577900"/>
              <a:ext cx="60595" cy="112441"/>
            </a:xfrm>
            <a:custGeom>
              <a:rect b="b" l="l" r="r" t="t"/>
              <a:pathLst>
                <a:path extrusionOk="0" h="6439" w="3470">
                  <a:moveTo>
                    <a:pt x="0" y="1"/>
                  </a:moveTo>
                  <a:lnTo>
                    <a:pt x="3469" y="1"/>
                  </a:lnTo>
                  <a:lnTo>
                    <a:pt x="3469"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0"/>
            <p:cNvSpPr/>
            <p:nvPr/>
          </p:nvSpPr>
          <p:spPr>
            <a:xfrm>
              <a:off x="6596885" y="3577900"/>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0"/>
            <p:cNvSpPr/>
            <p:nvPr/>
          </p:nvSpPr>
          <p:spPr>
            <a:xfrm>
              <a:off x="6739598" y="3577900"/>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0"/>
            <p:cNvSpPr/>
            <p:nvPr/>
          </p:nvSpPr>
          <p:spPr>
            <a:xfrm>
              <a:off x="6882329" y="3577900"/>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0"/>
            <p:cNvSpPr/>
            <p:nvPr/>
          </p:nvSpPr>
          <p:spPr>
            <a:xfrm>
              <a:off x="7025042" y="3577900"/>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0"/>
            <p:cNvSpPr/>
            <p:nvPr/>
          </p:nvSpPr>
          <p:spPr>
            <a:xfrm>
              <a:off x="6169304" y="3775379"/>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0"/>
            <p:cNvSpPr/>
            <p:nvPr/>
          </p:nvSpPr>
          <p:spPr>
            <a:xfrm>
              <a:off x="6312017" y="3775379"/>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0"/>
            <p:cNvSpPr/>
            <p:nvPr/>
          </p:nvSpPr>
          <p:spPr>
            <a:xfrm>
              <a:off x="6454748" y="3775379"/>
              <a:ext cx="60595" cy="112441"/>
            </a:xfrm>
            <a:custGeom>
              <a:rect b="b" l="l" r="r" t="t"/>
              <a:pathLst>
                <a:path extrusionOk="0" h="6439" w="3470">
                  <a:moveTo>
                    <a:pt x="0" y="1"/>
                  </a:moveTo>
                  <a:lnTo>
                    <a:pt x="3469" y="1"/>
                  </a:lnTo>
                  <a:lnTo>
                    <a:pt x="3469"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p:nvPr/>
          </p:nvSpPr>
          <p:spPr>
            <a:xfrm>
              <a:off x="6596885" y="3775379"/>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0"/>
            <p:cNvSpPr/>
            <p:nvPr/>
          </p:nvSpPr>
          <p:spPr>
            <a:xfrm>
              <a:off x="6739598" y="3775379"/>
              <a:ext cx="61189" cy="112441"/>
            </a:xfrm>
            <a:custGeom>
              <a:rect b="b" l="l" r="r" t="t"/>
              <a:pathLst>
                <a:path extrusionOk="0" h="6439" w="3504">
                  <a:moveTo>
                    <a:pt x="1" y="1"/>
                  </a:moveTo>
                  <a:lnTo>
                    <a:pt x="3503" y="1"/>
                  </a:lnTo>
                  <a:lnTo>
                    <a:pt x="3503" y="6439"/>
                  </a:lnTo>
                  <a:lnTo>
                    <a:pt x="1" y="6439"/>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
            <p:cNvSpPr/>
            <p:nvPr/>
          </p:nvSpPr>
          <p:spPr>
            <a:xfrm>
              <a:off x="6882329" y="3775379"/>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7025042" y="3775379"/>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0"/>
            <p:cNvSpPr/>
            <p:nvPr/>
          </p:nvSpPr>
          <p:spPr>
            <a:xfrm>
              <a:off x="6169304" y="3972858"/>
              <a:ext cx="61171" cy="112441"/>
            </a:xfrm>
            <a:custGeom>
              <a:rect b="b" l="l" r="r" t="t"/>
              <a:pathLst>
                <a:path extrusionOk="0" h="6439" w="3503">
                  <a:moveTo>
                    <a:pt x="0" y="1"/>
                  </a:moveTo>
                  <a:lnTo>
                    <a:pt x="3503" y="1"/>
                  </a:lnTo>
                  <a:lnTo>
                    <a:pt x="3503" y="6439"/>
                  </a:lnTo>
                  <a:lnTo>
                    <a:pt x="0" y="6439"/>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p:nvPr/>
          </p:nvSpPr>
          <p:spPr>
            <a:xfrm>
              <a:off x="6312017" y="3972858"/>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6454748" y="3972858"/>
              <a:ext cx="60595" cy="112441"/>
            </a:xfrm>
            <a:custGeom>
              <a:rect b="b" l="l" r="r" t="t"/>
              <a:pathLst>
                <a:path extrusionOk="0" h="6439" w="3470">
                  <a:moveTo>
                    <a:pt x="0" y="1"/>
                  </a:moveTo>
                  <a:lnTo>
                    <a:pt x="3469" y="1"/>
                  </a:lnTo>
                  <a:lnTo>
                    <a:pt x="3469"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p:nvPr/>
          </p:nvSpPr>
          <p:spPr>
            <a:xfrm>
              <a:off x="6596885" y="3972858"/>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0"/>
            <p:cNvSpPr/>
            <p:nvPr/>
          </p:nvSpPr>
          <p:spPr>
            <a:xfrm>
              <a:off x="6739598" y="3972858"/>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0"/>
            <p:cNvSpPr/>
            <p:nvPr/>
          </p:nvSpPr>
          <p:spPr>
            <a:xfrm>
              <a:off x="6882329" y="3972858"/>
              <a:ext cx="61171" cy="112441"/>
            </a:xfrm>
            <a:custGeom>
              <a:rect b="b" l="l" r="r" t="t"/>
              <a:pathLst>
                <a:path extrusionOk="0" h="6439" w="3503">
                  <a:moveTo>
                    <a:pt x="0" y="1"/>
                  </a:moveTo>
                  <a:lnTo>
                    <a:pt x="3503" y="1"/>
                  </a:lnTo>
                  <a:lnTo>
                    <a:pt x="3503" y="6439"/>
                  </a:lnTo>
                  <a:lnTo>
                    <a:pt x="0"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0"/>
            <p:cNvSpPr/>
            <p:nvPr/>
          </p:nvSpPr>
          <p:spPr>
            <a:xfrm>
              <a:off x="7025042" y="3972858"/>
              <a:ext cx="61189" cy="112441"/>
            </a:xfrm>
            <a:custGeom>
              <a:rect b="b" l="l" r="r" t="t"/>
              <a:pathLst>
                <a:path extrusionOk="0" h="6439" w="3504">
                  <a:moveTo>
                    <a:pt x="1" y="1"/>
                  </a:moveTo>
                  <a:lnTo>
                    <a:pt x="3503" y="1"/>
                  </a:lnTo>
                  <a:lnTo>
                    <a:pt x="3503" y="6439"/>
                  </a:lnTo>
                  <a:lnTo>
                    <a:pt x="1" y="643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30"/>
          <p:cNvGrpSpPr/>
          <p:nvPr/>
        </p:nvGrpSpPr>
        <p:grpSpPr>
          <a:xfrm flipH="1">
            <a:off x="7068244" y="4094543"/>
            <a:ext cx="1375110" cy="994378"/>
            <a:chOff x="6053375" y="4158077"/>
            <a:chExt cx="1148701" cy="984338"/>
          </a:xfrm>
        </p:grpSpPr>
        <p:sp>
          <p:nvSpPr>
            <p:cNvPr id="406" name="Google Shape;406;p30"/>
            <p:cNvSpPr/>
            <p:nvPr/>
          </p:nvSpPr>
          <p:spPr>
            <a:xfrm>
              <a:off x="6053375" y="4158077"/>
              <a:ext cx="1148701" cy="984338"/>
            </a:xfrm>
            <a:custGeom>
              <a:rect b="b" l="l" r="r" t="t"/>
              <a:pathLst>
                <a:path extrusionOk="0" h="105644" w="65781">
                  <a:moveTo>
                    <a:pt x="0" y="1"/>
                  </a:moveTo>
                  <a:lnTo>
                    <a:pt x="65781" y="1"/>
                  </a:lnTo>
                  <a:lnTo>
                    <a:pt x="65781" y="105643"/>
                  </a:lnTo>
                  <a:lnTo>
                    <a:pt x="0" y="105643"/>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
            <p:cNvSpPr/>
            <p:nvPr/>
          </p:nvSpPr>
          <p:spPr>
            <a:xfrm>
              <a:off x="6169304" y="4230935"/>
              <a:ext cx="61171" cy="112424"/>
            </a:xfrm>
            <a:custGeom>
              <a:rect b="b" l="l" r="r" t="t"/>
              <a:pathLst>
                <a:path extrusionOk="0" h="6438"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0"/>
            <p:cNvSpPr/>
            <p:nvPr/>
          </p:nvSpPr>
          <p:spPr>
            <a:xfrm>
              <a:off x="6312017" y="4230935"/>
              <a:ext cx="61189" cy="112424"/>
            </a:xfrm>
            <a:custGeom>
              <a:rect b="b" l="l" r="r" t="t"/>
              <a:pathLst>
                <a:path extrusionOk="0" h="6438"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0"/>
            <p:cNvSpPr/>
            <p:nvPr/>
          </p:nvSpPr>
          <p:spPr>
            <a:xfrm>
              <a:off x="6454748" y="4230935"/>
              <a:ext cx="60595" cy="112424"/>
            </a:xfrm>
            <a:custGeom>
              <a:rect b="b" l="l" r="r" t="t"/>
              <a:pathLst>
                <a:path extrusionOk="0" h="6438" w="3470">
                  <a:moveTo>
                    <a:pt x="0" y="0"/>
                  </a:moveTo>
                  <a:lnTo>
                    <a:pt x="3469" y="0"/>
                  </a:lnTo>
                  <a:lnTo>
                    <a:pt x="3469" y="6438"/>
                  </a:lnTo>
                  <a:lnTo>
                    <a:pt x="0" y="6438"/>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0"/>
            <p:cNvSpPr/>
            <p:nvPr/>
          </p:nvSpPr>
          <p:spPr>
            <a:xfrm>
              <a:off x="6596885" y="4230935"/>
              <a:ext cx="61171" cy="112424"/>
            </a:xfrm>
            <a:custGeom>
              <a:rect b="b" l="l" r="r" t="t"/>
              <a:pathLst>
                <a:path extrusionOk="0" h="6438"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0"/>
            <p:cNvSpPr/>
            <p:nvPr/>
          </p:nvSpPr>
          <p:spPr>
            <a:xfrm>
              <a:off x="6739598" y="4230935"/>
              <a:ext cx="61189" cy="112424"/>
            </a:xfrm>
            <a:custGeom>
              <a:rect b="b" l="l" r="r" t="t"/>
              <a:pathLst>
                <a:path extrusionOk="0" h="6438"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0"/>
            <p:cNvSpPr/>
            <p:nvPr/>
          </p:nvSpPr>
          <p:spPr>
            <a:xfrm>
              <a:off x="6882329" y="4230935"/>
              <a:ext cx="61171" cy="112424"/>
            </a:xfrm>
            <a:custGeom>
              <a:rect b="b" l="l" r="r" t="t"/>
              <a:pathLst>
                <a:path extrusionOk="0" h="6438"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0"/>
            <p:cNvSpPr/>
            <p:nvPr/>
          </p:nvSpPr>
          <p:spPr>
            <a:xfrm>
              <a:off x="7025042" y="4230935"/>
              <a:ext cx="61189" cy="112424"/>
            </a:xfrm>
            <a:custGeom>
              <a:rect b="b" l="l" r="r" t="t"/>
              <a:pathLst>
                <a:path extrusionOk="0" h="6438"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0"/>
            <p:cNvSpPr/>
            <p:nvPr/>
          </p:nvSpPr>
          <p:spPr>
            <a:xfrm>
              <a:off x="6169304" y="4428414"/>
              <a:ext cx="61171" cy="112441"/>
            </a:xfrm>
            <a:custGeom>
              <a:rect b="b" l="l" r="r" t="t"/>
              <a:pathLst>
                <a:path extrusionOk="0" h="6439"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0"/>
            <p:cNvSpPr/>
            <p:nvPr/>
          </p:nvSpPr>
          <p:spPr>
            <a:xfrm>
              <a:off x="6312017" y="4428414"/>
              <a:ext cx="61189" cy="112441"/>
            </a:xfrm>
            <a:custGeom>
              <a:rect b="b" l="l" r="r" t="t"/>
              <a:pathLst>
                <a:path extrusionOk="0" h="6439"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0"/>
            <p:cNvSpPr/>
            <p:nvPr/>
          </p:nvSpPr>
          <p:spPr>
            <a:xfrm>
              <a:off x="6454748" y="4428414"/>
              <a:ext cx="60595" cy="112441"/>
            </a:xfrm>
            <a:custGeom>
              <a:rect b="b" l="l" r="r" t="t"/>
              <a:pathLst>
                <a:path extrusionOk="0" h="6439" w="3470">
                  <a:moveTo>
                    <a:pt x="0" y="0"/>
                  </a:moveTo>
                  <a:lnTo>
                    <a:pt x="3469" y="0"/>
                  </a:lnTo>
                  <a:lnTo>
                    <a:pt x="3469"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p:cNvSpPr/>
            <p:nvPr/>
          </p:nvSpPr>
          <p:spPr>
            <a:xfrm>
              <a:off x="6596885" y="4428414"/>
              <a:ext cx="61171" cy="112441"/>
            </a:xfrm>
            <a:custGeom>
              <a:rect b="b" l="l" r="r" t="t"/>
              <a:pathLst>
                <a:path extrusionOk="0" h="6439"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p:cNvSpPr/>
            <p:nvPr/>
          </p:nvSpPr>
          <p:spPr>
            <a:xfrm>
              <a:off x="6739598" y="4428414"/>
              <a:ext cx="61189" cy="112441"/>
            </a:xfrm>
            <a:custGeom>
              <a:rect b="b" l="l" r="r" t="t"/>
              <a:pathLst>
                <a:path extrusionOk="0" h="6439"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0"/>
            <p:cNvSpPr/>
            <p:nvPr/>
          </p:nvSpPr>
          <p:spPr>
            <a:xfrm>
              <a:off x="6882329" y="4428414"/>
              <a:ext cx="61171" cy="112441"/>
            </a:xfrm>
            <a:custGeom>
              <a:rect b="b" l="l" r="r" t="t"/>
              <a:pathLst>
                <a:path extrusionOk="0" h="6439"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0"/>
            <p:cNvSpPr/>
            <p:nvPr/>
          </p:nvSpPr>
          <p:spPr>
            <a:xfrm>
              <a:off x="7025042" y="4428414"/>
              <a:ext cx="61189" cy="112441"/>
            </a:xfrm>
            <a:custGeom>
              <a:rect b="b" l="l" r="r" t="t"/>
              <a:pathLst>
                <a:path extrusionOk="0" h="6439"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0"/>
            <p:cNvSpPr/>
            <p:nvPr/>
          </p:nvSpPr>
          <p:spPr>
            <a:xfrm>
              <a:off x="6169304" y="4625299"/>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
            <p:cNvSpPr/>
            <p:nvPr/>
          </p:nvSpPr>
          <p:spPr>
            <a:xfrm>
              <a:off x="6312017" y="4625299"/>
              <a:ext cx="61189" cy="113035"/>
            </a:xfrm>
            <a:custGeom>
              <a:rect b="b" l="l" r="r" t="t"/>
              <a:pathLst>
                <a:path extrusionOk="0" h="6473" w="3504">
                  <a:moveTo>
                    <a:pt x="1" y="1"/>
                  </a:moveTo>
                  <a:lnTo>
                    <a:pt x="3503" y="1"/>
                  </a:lnTo>
                  <a:lnTo>
                    <a:pt x="3503" y="6472"/>
                  </a:lnTo>
                  <a:lnTo>
                    <a:pt x="1" y="6472"/>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0"/>
            <p:cNvSpPr/>
            <p:nvPr/>
          </p:nvSpPr>
          <p:spPr>
            <a:xfrm>
              <a:off x="6454748" y="4625299"/>
              <a:ext cx="60595" cy="113035"/>
            </a:xfrm>
            <a:custGeom>
              <a:rect b="b" l="l" r="r" t="t"/>
              <a:pathLst>
                <a:path extrusionOk="0" h="6473" w="3470">
                  <a:moveTo>
                    <a:pt x="0" y="1"/>
                  </a:moveTo>
                  <a:lnTo>
                    <a:pt x="3469" y="1"/>
                  </a:lnTo>
                  <a:lnTo>
                    <a:pt x="3469"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0"/>
            <p:cNvSpPr/>
            <p:nvPr/>
          </p:nvSpPr>
          <p:spPr>
            <a:xfrm>
              <a:off x="6596885" y="4625299"/>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0"/>
            <p:cNvSpPr/>
            <p:nvPr/>
          </p:nvSpPr>
          <p:spPr>
            <a:xfrm>
              <a:off x="6739598" y="4625299"/>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0"/>
            <p:cNvSpPr/>
            <p:nvPr/>
          </p:nvSpPr>
          <p:spPr>
            <a:xfrm>
              <a:off x="6882329" y="4625299"/>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0"/>
            <p:cNvSpPr/>
            <p:nvPr/>
          </p:nvSpPr>
          <p:spPr>
            <a:xfrm>
              <a:off x="7025042" y="4625299"/>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
            <p:cNvSpPr/>
            <p:nvPr/>
          </p:nvSpPr>
          <p:spPr>
            <a:xfrm>
              <a:off x="6169304" y="4822796"/>
              <a:ext cx="61171" cy="113017"/>
            </a:xfrm>
            <a:custGeom>
              <a:rect b="b" l="l" r="r" t="t"/>
              <a:pathLst>
                <a:path extrusionOk="0" h="6472" w="3503">
                  <a:moveTo>
                    <a:pt x="0" y="0"/>
                  </a:moveTo>
                  <a:lnTo>
                    <a:pt x="3503" y="0"/>
                  </a:lnTo>
                  <a:lnTo>
                    <a:pt x="3503" y="6471"/>
                  </a:lnTo>
                  <a:lnTo>
                    <a:pt x="0"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0"/>
            <p:cNvSpPr/>
            <p:nvPr/>
          </p:nvSpPr>
          <p:spPr>
            <a:xfrm>
              <a:off x="6312017" y="4822796"/>
              <a:ext cx="61189" cy="113017"/>
            </a:xfrm>
            <a:custGeom>
              <a:rect b="b" l="l" r="r" t="t"/>
              <a:pathLst>
                <a:path extrusionOk="0" h="6472" w="3504">
                  <a:moveTo>
                    <a:pt x="1" y="0"/>
                  </a:moveTo>
                  <a:lnTo>
                    <a:pt x="3503" y="0"/>
                  </a:lnTo>
                  <a:lnTo>
                    <a:pt x="3503" y="6471"/>
                  </a:lnTo>
                  <a:lnTo>
                    <a:pt x="1"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
            <p:cNvSpPr/>
            <p:nvPr/>
          </p:nvSpPr>
          <p:spPr>
            <a:xfrm>
              <a:off x="6454748" y="4822796"/>
              <a:ext cx="60595" cy="113017"/>
            </a:xfrm>
            <a:custGeom>
              <a:rect b="b" l="l" r="r" t="t"/>
              <a:pathLst>
                <a:path extrusionOk="0" h="6472" w="3470">
                  <a:moveTo>
                    <a:pt x="0" y="0"/>
                  </a:moveTo>
                  <a:lnTo>
                    <a:pt x="3469" y="0"/>
                  </a:lnTo>
                  <a:lnTo>
                    <a:pt x="3469" y="6471"/>
                  </a:lnTo>
                  <a:lnTo>
                    <a:pt x="0"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0"/>
            <p:cNvSpPr/>
            <p:nvPr/>
          </p:nvSpPr>
          <p:spPr>
            <a:xfrm>
              <a:off x="6596885" y="4822796"/>
              <a:ext cx="61171" cy="113017"/>
            </a:xfrm>
            <a:custGeom>
              <a:rect b="b" l="l" r="r" t="t"/>
              <a:pathLst>
                <a:path extrusionOk="0" h="6472" w="3503">
                  <a:moveTo>
                    <a:pt x="0" y="0"/>
                  </a:moveTo>
                  <a:lnTo>
                    <a:pt x="3503" y="0"/>
                  </a:lnTo>
                  <a:lnTo>
                    <a:pt x="3503" y="6471"/>
                  </a:lnTo>
                  <a:lnTo>
                    <a:pt x="0"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0"/>
            <p:cNvSpPr/>
            <p:nvPr/>
          </p:nvSpPr>
          <p:spPr>
            <a:xfrm>
              <a:off x="6739598" y="4822796"/>
              <a:ext cx="61189" cy="113017"/>
            </a:xfrm>
            <a:custGeom>
              <a:rect b="b" l="l" r="r" t="t"/>
              <a:pathLst>
                <a:path extrusionOk="0" h="6472" w="3504">
                  <a:moveTo>
                    <a:pt x="1" y="0"/>
                  </a:moveTo>
                  <a:lnTo>
                    <a:pt x="3503" y="0"/>
                  </a:lnTo>
                  <a:lnTo>
                    <a:pt x="3503" y="6471"/>
                  </a:lnTo>
                  <a:lnTo>
                    <a:pt x="1"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0"/>
            <p:cNvSpPr/>
            <p:nvPr/>
          </p:nvSpPr>
          <p:spPr>
            <a:xfrm>
              <a:off x="6882329" y="4822796"/>
              <a:ext cx="61171" cy="113017"/>
            </a:xfrm>
            <a:custGeom>
              <a:rect b="b" l="l" r="r" t="t"/>
              <a:pathLst>
                <a:path extrusionOk="0" h="6472" w="3503">
                  <a:moveTo>
                    <a:pt x="0" y="0"/>
                  </a:moveTo>
                  <a:lnTo>
                    <a:pt x="3503" y="0"/>
                  </a:lnTo>
                  <a:lnTo>
                    <a:pt x="3503" y="6471"/>
                  </a:lnTo>
                  <a:lnTo>
                    <a:pt x="0"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p:nvPr/>
          </p:nvSpPr>
          <p:spPr>
            <a:xfrm>
              <a:off x="7025042" y="4822796"/>
              <a:ext cx="61189" cy="113017"/>
            </a:xfrm>
            <a:custGeom>
              <a:rect b="b" l="l" r="r" t="t"/>
              <a:pathLst>
                <a:path extrusionOk="0" h="6472" w="3504">
                  <a:moveTo>
                    <a:pt x="1" y="0"/>
                  </a:moveTo>
                  <a:lnTo>
                    <a:pt x="3503" y="0"/>
                  </a:lnTo>
                  <a:lnTo>
                    <a:pt x="3503" y="6471"/>
                  </a:lnTo>
                  <a:lnTo>
                    <a:pt x="1" y="6471"/>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30"/>
          <p:cNvGrpSpPr/>
          <p:nvPr/>
        </p:nvGrpSpPr>
        <p:grpSpPr>
          <a:xfrm flipH="1">
            <a:off x="7026411" y="1119148"/>
            <a:ext cx="1458790" cy="1269313"/>
            <a:chOff x="6018418" y="1210459"/>
            <a:chExt cx="1218603" cy="1256497"/>
          </a:xfrm>
        </p:grpSpPr>
        <p:sp>
          <p:nvSpPr>
            <p:cNvPr id="436" name="Google Shape;436;p30"/>
            <p:cNvSpPr/>
            <p:nvPr/>
          </p:nvSpPr>
          <p:spPr>
            <a:xfrm>
              <a:off x="6053380" y="1474946"/>
              <a:ext cx="1148701" cy="992010"/>
            </a:xfrm>
            <a:custGeom>
              <a:rect b="b" l="l" r="r" t="t"/>
              <a:pathLst>
                <a:path extrusionOk="0" h="56808" w="65781">
                  <a:moveTo>
                    <a:pt x="0" y="0"/>
                  </a:moveTo>
                  <a:lnTo>
                    <a:pt x="65781" y="0"/>
                  </a:lnTo>
                  <a:lnTo>
                    <a:pt x="65781" y="56807"/>
                  </a:lnTo>
                  <a:lnTo>
                    <a:pt x="0" y="5680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p:nvPr/>
          </p:nvSpPr>
          <p:spPr>
            <a:xfrm>
              <a:off x="6169304" y="1681733"/>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a:off x="6312017" y="1681733"/>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
            <p:cNvSpPr/>
            <p:nvPr/>
          </p:nvSpPr>
          <p:spPr>
            <a:xfrm>
              <a:off x="6454748" y="1681733"/>
              <a:ext cx="60595" cy="113035"/>
            </a:xfrm>
            <a:custGeom>
              <a:rect b="b" l="l" r="r" t="t"/>
              <a:pathLst>
                <a:path extrusionOk="0" h="6473" w="3470">
                  <a:moveTo>
                    <a:pt x="0" y="1"/>
                  </a:moveTo>
                  <a:lnTo>
                    <a:pt x="3469" y="1"/>
                  </a:lnTo>
                  <a:lnTo>
                    <a:pt x="3469" y="6472"/>
                  </a:lnTo>
                  <a:lnTo>
                    <a:pt x="0" y="6472"/>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p:nvPr/>
          </p:nvSpPr>
          <p:spPr>
            <a:xfrm>
              <a:off x="6596885" y="1681733"/>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0"/>
            <p:cNvSpPr/>
            <p:nvPr/>
          </p:nvSpPr>
          <p:spPr>
            <a:xfrm>
              <a:off x="6739598" y="1681733"/>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
            <p:cNvSpPr/>
            <p:nvPr/>
          </p:nvSpPr>
          <p:spPr>
            <a:xfrm>
              <a:off x="6882329" y="1681733"/>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0"/>
            <p:cNvSpPr/>
            <p:nvPr/>
          </p:nvSpPr>
          <p:spPr>
            <a:xfrm>
              <a:off x="7025042" y="1681733"/>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0"/>
            <p:cNvSpPr/>
            <p:nvPr/>
          </p:nvSpPr>
          <p:spPr>
            <a:xfrm>
              <a:off x="6169304" y="1879229"/>
              <a:ext cx="61171" cy="113017"/>
            </a:xfrm>
            <a:custGeom>
              <a:rect b="b" l="l" r="r" t="t"/>
              <a:pathLst>
                <a:path extrusionOk="0" h="6472" w="3503">
                  <a:moveTo>
                    <a:pt x="0" y="0"/>
                  </a:moveTo>
                  <a:lnTo>
                    <a:pt x="3503" y="0"/>
                  </a:lnTo>
                  <a:lnTo>
                    <a:pt x="3503" y="6471"/>
                  </a:lnTo>
                  <a:lnTo>
                    <a:pt x="0"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0"/>
            <p:cNvSpPr/>
            <p:nvPr/>
          </p:nvSpPr>
          <p:spPr>
            <a:xfrm>
              <a:off x="6312017" y="1879229"/>
              <a:ext cx="61189" cy="113017"/>
            </a:xfrm>
            <a:custGeom>
              <a:rect b="b" l="l" r="r" t="t"/>
              <a:pathLst>
                <a:path extrusionOk="0" h="6472" w="3504">
                  <a:moveTo>
                    <a:pt x="1" y="0"/>
                  </a:moveTo>
                  <a:lnTo>
                    <a:pt x="3503" y="0"/>
                  </a:lnTo>
                  <a:lnTo>
                    <a:pt x="3503" y="6471"/>
                  </a:lnTo>
                  <a:lnTo>
                    <a:pt x="1"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0"/>
            <p:cNvSpPr/>
            <p:nvPr/>
          </p:nvSpPr>
          <p:spPr>
            <a:xfrm>
              <a:off x="6454748" y="1879229"/>
              <a:ext cx="60595" cy="113017"/>
            </a:xfrm>
            <a:custGeom>
              <a:rect b="b" l="l" r="r" t="t"/>
              <a:pathLst>
                <a:path extrusionOk="0" h="6472" w="3470">
                  <a:moveTo>
                    <a:pt x="0" y="0"/>
                  </a:moveTo>
                  <a:lnTo>
                    <a:pt x="3469" y="0"/>
                  </a:lnTo>
                  <a:lnTo>
                    <a:pt x="3469" y="6471"/>
                  </a:lnTo>
                  <a:lnTo>
                    <a:pt x="0"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0"/>
            <p:cNvSpPr/>
            <p:nvPr/>
          </p:nvSpPr>
          <p:spPr>
            <a:xfrm>
              <a:off x="6596885" y="1879229"/>
              <a:ext cx="61171" cy="113017"/>
            </a:xfrm>
            <a:custGeom>
              <a:rect b="b" l="l" r="r" t="t"/>
              <a:pathLst>
                <a:path extrusionOk="0" h="6472" w="3503">
                  <a:moveTo>
                    <a:pt x="0" y="0"/>
                  </a:moveTo>
                  <a:lnTo>
                    <a:pt x="3503" y="0"/>
                  </a:lnTo>
                  <a:lnTo>
                    <a:pt x="3503" y="6471"/>
                  </a:lnTo>
                  <a:lnTo>
                    <a:pt x="0"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0"/>
            <p:cNvSpPr/>
            <p:nvPr/>
          </p:nvSpPr>
          <p:spPr>
            <a:xfrm>
              <a:off x="6739598" y="1879229"/>
              <a:ext cx="61189" cy="113017"/>
            </a:xfrm>
            <a:custGeom>
              <a:rect b="b" l="l" r="r" t="t"/>
              <a:pathLst>
                <a:path extrusionOk="0" h="6472" w="3504">
                  <a:moveTo>
                    <a:pt x="1" y="0"/>
                  </a:moveTo>
                  <a:lnTo>
                    <a:pt x="3503" y="0"/>
                  </a:lnTo>
                  <a:lnTo>
                    <a:pt x="3503" y="6471"/>
                  </a:lnTo>
                  <a:lnTo>
                    <a:pt x="1"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0"/>
            <p:cNvSpPr/>
            <p:nvPr/>
          </p:nvSpPr>
          <p:spPr>
            <a:xfrm>
              <a:off x="6882329" y="1879229"/>
              <a:ext cx="61171" cy="113017"/>
            </a:xfrm>
            <a:custGeom>
              <a:rect b="b" l="l" r="r" t="t"/>
              <a:pathLst>
                <a:path extrusionOk="0" h="6472" w="3503">
                  <a:moveTo>
                    <a:pt x="0" y="0"/>
                  </a:moveTo>
                  <a:lnTo>
                    <a:pt x="3503" y="0"/>
                  </a:lnTo>
                  <a:lnTo>
                    <a:pt x="3503" y="6471"/>
                  </a:lnTo>
                  <a:lnTo>
                    <a:pt x="0"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0"/>
            <p:cNvSpPr/>
            <p:nvPr/>
          </p:nvSpPr>
          <p:spPr>
            <a:xfrm>
              <a:off x="7025042" y="1879229"/>
              <a:ext cx="61189" cy="113017"/>
            </a:xfrm>
            <a:custGeom>
              <a:rect b="b" l="l" r="r" t="t"/>
              <a:pathLst>
                <a:path extrusionOk="0" h="6472" w="3504">
                  <a:moveTo>
                    <a:pt x="1" y="0"/>
                  </a:moveTo>
                  <a:lnTo>
                    <a:pt x="3503" y="0"/>
                  </a:lnTo>
                  <a:lnTo>
                    <a:pt x="3503" y="6471"/>
                  </a:lnTo>
                  <a:lnTo>
                    <a:pt x="1" y="647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0"/>
            <p:cNvSpPr/>
            <p:nvPr/>
          </p:nvSpPr>
          <p:spPr>
            <a:xfrm>
              <a:off x="6169304" y="2076708"/>
              <a:ext cx="61171" cy="112441"/>
            </a:xfrm>
            <a:custGeom>
              <a:rect b="b" l="l" r="r" t="t"/>
              <a:pathLst>
                <a:path extrusionOk="0" h="6439"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0"/>
            <p:cNvSpPr/>
            <p:nvPr/>
          </p:nvSpPr>
          <p:spPr>
            <a:xfrm>
              <a:off x="6312017" y="2076708"/>
              <a:ext cx="61189" cy="112441"/>
            </a:xfrm>
            <a:custGeom>
              <a:rect b="b" l="l" r="r" t="t"/>
              <a:pathLst>
                <a:path extrusionOk="0" h="6439"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p:nvPr/>
          </p:nvSpPr>
          <p:spPr>
            <a:xfrm>
              <a:off x="6454748" y="2076708"/>
              <a:ext cx="60595" cy="112441"/>
            </a:xfrm>
            <a:custGeom>
              <a:rect b="b" l="l" r="r" t="t"/>
              <a:pathLst>
                <a:path extrusionOk="0" h="6439" w="3470">
                  <a:moveTo>
                    <a:pt x="0" y="0"/>
                  </a:moveTo>
                  <a:lnTo>
                    <a:pt x="3469" y="0"/>
                  </a:lnTo>
                  <a:lnTo>
                    <a:pt x="3469"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p:nvPr/>
          </p:nvSpPr>
          <p:spPr>
            <a:xfrm>
              <a:off x="6596885" y="2076708"/>
              <a:ext cx="61171" cy="112441"/>
            </a:xfrm>
            <a:custGeom>
              <a:rect b="b" l="l" r="r" t="t"/>
              <a:pathLst>
                <a:path extrusionOk="0" h="6439" w="3503">
                  <a:moveTo>
                    <a:pt x="0" y="0"/>
                  </a:moveTo>
                  <a:lnTo>
                    <a:pt x="3503" y="0"/>
                  </a:lnTo>
                  <a:lnTo>
                    <a:pt x="3503" y="6438"/>
                  </a:lnTo>
                  <a:lnTo>
                    <a:pt x="0"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0"/>
            <p:cNvSpPr/>
            <p:nvPr/>
          </p:nvSpPr>
          <p:spPr>
            <a:xfrm>
              <a:off x="6739598" y="2076708"/>
              <a:ext cx="61189" cy="112441"/>
            </a:xfrm>
            <a:custGeom>
              <a:rect b="b" l="l" r="r" t="t"/>
              <a:pathLst>
                <a:path extrusionOk="0" h="6439"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a:off x="6882329" y="2076708"/>
              <a:ext cx="61171" cy="112441"/>
            </a:xfrm>
            <a:custGeom>
              <a:rect b="b" l="l" r="r" t="t"/>
              <a:pathLst>
                <a:path extrusionOk="0" h="6439" w="3503">
                  <a:moveTo>
                    <a:pt x="0" y="0"/>
                  </a:moveTo>
                  <a:lnTo>
                    <a:pt x="3503" y="0"/>
                  </a:lnTo>
                  <a:lnTo>
                    <a:pt x="3503" y="6438"/>
                  </a:lnTo>
                  <a:lnTo>
                    <a:pt x="0" y="6438"/>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0"/>
            <p:cNvSpPr/>
            <p:nvPr/>
          </p:nvSpPr>
          <p:spPr>
            <a:xfrm>
              <a:off x="7025042" y="2076708"/>
              <a:ext cx="61189" cy="112441"/>
            </a:xfrm>
            <a:custGeom>
              <a:rect b="b" l="l" r="r" t="t"/>
              <a:pathLst>
                <a:path extrusionOk="0" h="6439" w="3504">
                  <a:moveTo>
                    <a:pt x="1" y="0"/>
                  </a:moveTo>
                  <a:lnTo>
                    <a:pt x="3503" y="0"/>
                  </a:lnTo>
                  <a:lnTo>
                    <a:pt x="3503" y="6438"/>
                  </a:lnTo>
                  <a:lnTo>
                    <a:pt x="1" y="643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0"/>
            <p:cNvSpPr/>
            <p:nvPr/>
          </p:nvSpPr>
          <p:spPr>
            <a:xfrm>
              <a:off x="6169304" y="2273593"/>
              <a:ext cx="61171" cy="113035"/>
            </a:xfrm>
            <a:custGeom>
              <a:rect b="b" l="l" r="r" t="t"/>
              <a:pathLst>
                <a:path extrusionOk="0" h="6473" w="3503">
                  <a:moveTo>
                    <a:pt x="0" y="1"/>
                  </a:moveTo>
                  <a:lnTo>
                    <a:pt x="3503" y="1"/>
                  </a:lnTo>
                  <a:lnTo>
                    <a:pt x="3503" y="6472"/>
                  </a:lnTo>
                  <a:lnTo>
                    <a:pt x="0" y="6472"/>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0"/>
            <p:cNvSpPr/>
            <p:nvPr/>
          </p:nvSpPr>
          <p:spPr>
            <a:xfrm>
              <a:off x="6312017" y="2273593"/>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0"/>
            <p:cNvSpPr/>
            <p:nvPr/>
          </p:nvSpPr>
          <p:spPr>
            <a:xfrm>
              <a:off x="6454748" y="2273593"/>
              <a:ext cx="60595" cy="113035"/>
            </a:xfrm>
            <a:custGeom>
              <a:rect b="b" l="l" r="r" t="t"/>
              <a:pathLst>
                <a:path extrusionOk="0" h="6473" w="3470">
                  <a:moveTo>
                    <a:pt x="0" y="1"/>
                  </a:moveTo>
                  <a:lnTo>
                    <a:pt x="3469" y="1"/>
                  </a:lnTo>
                  <a:lnTo>
                    <a:pt x="3469"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0"/>
            <p:cNvSpPr/>
            <p:nvPr/>
          </p:nvSpPr>
          <p:spPr>
            <a:xfrm>
              <a:off x="6596885" y="2273593"/>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0"/>
            <p:cNvSpPr/>
            <p:nvPr/>
          </p:nvSpPr>
          <p:spPr>
            <a:xfrm>
              <a:off x="6739598" y="2273593"/>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a:off x="6882329" y="2273593"/>
              <a:ext cx="61171" cy="113035"/>
            </a:xfrm>
            <a:custGeom>
              <a:rect b="b" l="l" r="r" t="t"/>
              <a:pathLst>
                <a:path extrusionOk="0" h="6473" w="3503">
                  <a:moveTo>
                    <a:pt x="0" y="1"/>
                  </a:moveTo>
                  <a:lnTo>
                    <a:pt x="3503" y="1"/>
                  </a:lnTo>
                  <a:lnTo>
                    <a:pt x="3503" y="6472"/>
                  </a:lnTo>
                  <a:lnTo>
                    <a:pt x="0"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0"/>
            <p:cNvSpPr/>
            <p:nvPr/>
          </p:nvSpPr>
          <p:spPr>
            <a:xfrm>
              <a:off x="7025042" y="2273593"/>
              <a:ext cx="61189" cy="113035"/>
            </a:xfrm>
            <a:custGeom>
              <a:rect b="b" l="l" r="r" t="t"/>
              <a:pathLst>
                <a:path extrusionOk="0" h="6473" w="3504">
                  <a:moveTo>
                    <a:pt x="1" y="1"/>
                  </a:moveTo>
                  <a:lnTo>
                    <a:pt x="3503" y="1"/>
                  </a:lnTo>
                  <a:lnTo>
                    <a:pt x="3503" y="6472"/>
                  </a:lnTo>
                  <a:lnTo>
                    <a:pt x="1" y="64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0"/>
            <p:cNvSpPr/>
            <p:nvPr/>
          </p:nvSpPr>
          <p:spPr>
            <a:xfrm>
              <a:off x="6074354" y="1210459"/>
              <a:ext cx="1106756" cy="60019"/>
            </a:xfrm>
            <a:custGeom>
              <a:rect b="b" l="l" r="r" t="t"/>
              <a:pathLst>
                <a:path extrusionOk="0" h="3437" w="63379">
                  <a:moveTo>
                    <a:pt x="0" y="1"/>
                  </a:moveTo>
                  <a:lnTo>
                    <a:pt x="63379" y="1"/>
                  </a:lnTo>
                  <a:lnTo>
                    <a:pt x="63379" y="3437"/>
                  </a:lnTo>
                  <a:lnTo>
                    <a:pt x="0" y="343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0"/>
            <p:cNvSpPr/>
            <p:nvPr/>
          </p:nvSpPr>
          <p:spPr>
            <a:xfrm>
              <a:off x="6045225" y="1289115"/>
              <a:ext cx="1165011" cy="59425"/>
            </a:xfrm>
            <a:custGeom>
              <a:rect b="b" l="l" r="r" t="t"/>
              <a:pathLst>
                <a:path extrusionOk="0" h="3403" w="66715">
                  <a:moveTo>
                    <a:pt x="0" y="0"/>
                  </a:moveTo>
                  <a:lnTo>
                    <a:pt x="66715" y="0"/>
                  </a:lnTo>
                  <a:lnTo>
                    <a:pt x="66715" y="3403"/>
                  </a:lnTo>
                  <a:lnTo>
                    <a:pt x="0" y="3403"/>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0"/>
            <p:cNvSpPr/>
            <p:nvPr/>
          </p:nvSpPr>
          <p:spPr>
            <a:xfrm>
              <a:off x="6018418" y="1367754"/>
              <a:ext cx="1218603" cy="82144"/>
            </a:xfrm>
            <a:custGeom>
              <a:rect b="b" l="l" r="r" t="t"/>
              <a:pathLst>
                <a:path extrusionOk="0" h="4704" w="69784">
                  <a:moveTo>
                    <a:pt x="1" y="0"/>
                  </a:moveTo>
                  <a:lnTo>
                    <a:pt x="69784" y="0"/>
                  </a:lnTo>
                  <a:lnTo>
                    <a:pt x="69784" y="4704"/>
                  </a:lnTo>
                  <a:lnTo>
                    <a:pt x="1" y="4704"/>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30"/>
          <p:cNvGrpSpPr/>
          <p:nvPr/>
        </p:nvGrpSpPr>
        <p:grpSpPr>
          <a:xfrm flipH="1">
            <a:off x="5832406" y="836726"/>
            <a:ext cx="733529" cy="380606"/>
            <a:chOff x="6315950" y="1768200"/>
            <a:chExt cx="840625" cy="436175"/>
          </a:xfrm>
        </p:grpSpPr>
        <p:sp>
          <p:nvSpPr>
            <p:cNvPr id="469" name="Google Shape;469;p30"/>
            <p:cNvSpPr/>
            <p:nvPr/>
          </p:nvSpPr>
          <p:spPr>
            <a:xfrm>
              <a:off x="6315950" y="1985850"/>
              <a:ext cx="840625" cy="218525"/>
            </a:xfrm>
            <a:custGeom>
              <a:rect b="b" l="l" r="r" t="t"/>
              <a:pathLst>
                <a:path extrusionOk="0" h="8741" w="33625">
                  <a:moveTo>
                    <a:pt x="33625" y="4371"/>
                  </a:moveTo>
                  <a:cubicBezTo>
                    <a:pt x="33625" y="6772"/>
                    <a:pt x="31690" y="8741"/>
                    <a:pt x="29255" y="8741"/>
                  </a:cubicBezTo>
                  <a:lnTo>
                    <a:pt x="4370" y="8741"/>
                  </a:lnTo>
                  <a:cubicBezTo>
                    <a:pt x="1935" y="8741"/>
                    <a:pt x="1" y="6772"/>
                    <a:pt x="1" y="4371"/>
                  </a:cubicBezTo>
                  <a:lnTo>
                    <a:pt x="1" y="4371"/>
                  </a:lnTo>
                  <a:cubicBezTo>
                    <a:pt x="1" y="1936"/>
                    <a:pt x="1935" y="1"/>
                    <a:pt x="4370" y="1"/>
                  </a:cubicBezTo>
                  <a:lnTo>
                    <a:pt x="29255" y="1"/>
                  </a:lnTo>
                  <a:cubicBezTo>
                    <a:pt x="31690" y="1"/>
                    <a:pt x="33625" y="1936"/>
                    <a:pt x="33625" y="437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0"/>
            <p:cNvSpPr/>
            <p:nvPr/>
          </p:nvSpPr>
          <p:spPr>
            <a:xfrm>
              <a:off x="6427700" y="1871600"/>
              <a:ext cx="617125" cy="169325"/>
            </a:xfrm>
            <a:custGeom>
              <a:rect b="b" l="l" r="r" t="t"/>
              <a:pathLst>
                <a:path extrusionOk="0" h="6773" w="24685">
                  <a:moveTo>
                    <a:pt x="24685" y="3370"/>
                  </a:moveTo>
                  <a:cubicBezTo>
                    <a:pt x="24685" y="5238"/>
                    <a:pt x="22817" y="6773"/>
                    <a:pt x="20482" y="6773"/>
                  </a:cubicBezTo>
                  <a:lnTo>
                    <a:pt x="4203" y="6773"/>
                  </a:lnTo>
                  <a:cubicBezTo>
                    <a:pt x="1868" y="6773"/>
                    <a:pt x="0" y="5238"/>
                    <a:pt x="0" y="3370"/>
                  </a:cubicBezTo>
                  <a:lnTo>
                    <a:pt x="0" y="3370"/>
                  </a:lnTo>
                  <a:cubicBezTo>
                    <a:pt x="0" y="1502"/>
                    <a:pt x="1868" y="1"/>
                    <a:pt x="4203" y="1"/>
                  </a:cubicBezTo>
                  <a:lnTo>
                    <a:pt x="20482" y="1"/>
                  </a:lnTo>
                  <a:cubicBezTo>
                    <a:pt x="22817" y="1"/>
                    <a:pt x="24685" y="1502"/>
                    <a:pt x="24685" y="337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0"/>
            <p:cNvSpPr/>
            <p:nvPr/>
          </p:nvSpPr>
          <p:spPr>
            <a:xfrm>
              <a:off x="6591150" y="1768200"/>
              <a:ext cx="288575" cy="272725"/>
            </a:xfrm>
            <a:custGeom>
              <a:rect b="b" l="l" r="r" t="t"/>
              <a:pathLst>
                <a:path extrusionOk="0" h="10909" w="11543">
                  <a:moveTo>
                    <a:pt x="11542" y="5438"/>
                  </a:moveTo>
                  <a:cubicBezTo>
                    <a:pt x="11542" y="8473"/>
                    <a:pt x="8974" y="10909"/>
                    <a:pt x="5771" y="10909"/>
                  </a:cubicBezTo>
                  <a:cubicBezTo>
                    <a:pt x="2602" y="10909"/>
                    <a:pt x="0" y="8473"/>
                    <a:pt x="0" y="5438"/>
                  </a:cubicBezTo>
                  <a:cubicBezTo>
                    <a:pt x="0" y="2436"/>
                    <a:pt x="2602" y="1"/>
                    <a:pt x="5771" y="1"/>
                  </a:cubicBezTo>
                  <a:cubicBezTo>
                    <a:pt x="8974" y="1"/>
                    <a:pt x="11542" y="2436"/>
                    <a:pt x="11542" y="54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30"/>
          <p:cNvGrpSpPr/>
          <p:nvPr/>
        </p:nvGrpSpPr>
        <p:grpSpPr>
          <a:xfrm flipH="1">
            <a:off x="7605115" y="802471"/>
            <a:ext cx="416039" cy="215367"/>
            <a:chOff x="4483800" y="1888300"/>
            <a:chExt cx="589625" cy="305225"/>
          </a:xfrm>
        </p:grpSpPr>
        <p:sp>
          <p:nvSpPr>
            <p:cNvPr id="473" name="Google Shape;473;p30"/>
            <p:cNvSpPr/>
            <p:nvPr/>
          </p:nvSpPr>
          <p:spPr>
            <a:xfrm>
              <a:off x="4483800" y="2040075"/>
              <a:ext cx="589625" cy="153450"/>
            </a:xfrm>
            <a:custGeom>
              <a:rect b="b" l="l" r="r" t="t"/>
              <a:pathLst>
                <a:path extrusionOk="0" h="6138" w="23585">
                  <a:moveTo>
                    <a:pt x="23584" y="3069"/>
                  </a:moveTo>
                  <a:cubicBezTo>
                    <a:pt x="23584" y="4770"/>
                    <a:pt x="22183" y="6138"/>
                    <a:pt x="20516" y="6138"/>
                  </a:cubicBezTo>
                  <a:lnTo>
                    <a:pt x="3070" y="6138"/>
                  </a:lnTo>
                  <a:cubicBezTo>
                    <a:pt x="1369" y="6138"/>
                    <a:pt x="1" y="4770"/>
                    <a:pt x="1" y="3069"/>
                  </a:cubicBezTo>
                  <a:lnTo>
                    <a:pt x="1" y="3069"/>
                  </a:lnTo>
                  <a:cubicBezTo>
                    <a:pt x="1" y="1368"/>
                    <a:pt x="1369" y="0"/>
                    <a:pt x="3070" y="0"/>
                  </a:cubicBezTo>
                  <a:lnTo>
                    <a:pt x="20516" y="0"/>
                  </a:lnTo>
                  <a:cubicBezTo>
                    <a:pt x="22183" y="0"/>
                    <a:pt x="23584" y="1368"/>
                    <a:pt x="23584" y="306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
            <p:cNvSpPr/>
            <p:nvPr/>
          </p:nvSpPr>
          <p:spPr>
            <a:xfrm>
              <a:off x="4562200" y="1960000"/>
              <a:ext cx="432825" cy="118450"/>
            </a:xfrm>
            <a:custGeom>
              <a:rect b="b" l="l" r="r" t="t"/>
              <a:pathLst>
                <a:path extrusionOk="0" h="4738" w="17313">
                  <a:moveTo>
                    <a:pt x="17313" y="2369"/>
                  </a:moveTo>
                  <a:cubicBezTo>
                    <a:pt x="17313" y="3704"/>
                    <a:pt x="15979" y="4738"/>
                    <a:pt x="14344" y="4738"/>
                  </a:cubicBezTo>
                  <a:lnTo>
                    <a:pt x="2936" y="4738"/>
                  </a:lnTo>
                  <a:cubicBezTo>
                    <a:pt x="1335" y="4738"/>
                    <a:pt x="1" y="3704"/>
                    <a:pt x="1" y="2369"/>
                  </a:cubicBezTo>
                  <a:lnTo>
                    <a:pt x="1" y="2369"/>
                  </a:lnTo>
                  <a:cubicBezTo>
                    <a:pt x="1" y="1068"/>
                    <a:pt x="1335" y="1"/>
                    <a:pt x="2936" y="1"/>
                  </a:cubicBezTo>
                  <a:lnTo>
                    <a:pt x="14344" y="1"/>
                  </a:lnTo>
                  <a:cubicBezTo>
                    <a:pt x="15979" y="1"/>
                    <a:pt x="17313" y="1068"/>
                    <a:pt x="17313" y="236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0"/>
            <p:cNvSpPr/>
            <p:nvPr/>
          </p:nvSpPr>
          <p:spPr>
            <a:xfrm>
              <a:off x="4677275" y="1888300"/>
              <a:ext cx="201850" cy="190975"/>
            </a:xfrm>
            <a:custGeom>
              <a:rect b="b" l="l" r="r" t="t"/>
              <a:pathLst>
                <a:path extrusionOk="0" h="7639" w="8074">
                  <a:moveTo>
                    <a:pt x="8073" y="3803"/>
                  </a:moveTo>
                  <a:cubicBezTo>
                    <a:pt x="8073" y="5904"/>
                    <a:pt x="6272" y="7639"/>
                    <a:pt x="4037" y="7639"/>
                  </a:cubicBezTo>
                  <a:cubicBezTo>
                    <a:pt x="1802" y="7639"/>
                    <a:pt x="1" y="5904"/>
                    <a:pt x="1" y="3803"/>
                  </a:cubicBezTo>
                  <a:cubicBezTo>
                    <a:pt x="1" y="1701"/>
                    <a:pt x="1802" y="0"/>
                    <a:pt x="4037" y="0"/>
                  </a:cubicBezTo>
                  <a:cubicBezTo>
                    <a:pt x="6272" y="0"/>
                    <a:pt x="8073" y="1701"/>
                    <a:pt x="8073" y="380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30"/>
          <p:cNvGrpSpPr/>
          <p:nvPr/>
        </p:nvGrpSpPr>
        <p:grpSpPr>
          <a:xfrm flipH="1">
            <a:off x="7130266" y="604547"/>
            <a:ext cx="474869" cy="245972"/>
            <a:chOff x="5620450" y="1593925"/>
            <a:chExt cx="673000" cy="348600"/>
          </a:xfrm>
        </p:grpSpPr>
        <p:sp>
          <p:nvSpPr>
            <p:cNvPr id="477" name="Google Shape;477;p30"/>
            <p:cNvSpPr/>
            <p:nvPr/>
          </p:nvSpPr>
          <p:spPr>
            <a:xfrm>
              <a:off x="5620450" y="1767375"/>
              <a:ext cx="673000" cy="175150"/>
            </a:xfrm>
            <a:custGeom>
              <a:rect b="b" l="l" r="r" t="t"/>
              <a:pathLst>
                <a:path extrusionOk="0" h="7006" w="26920">
                  <a:moveTo>
                    <a:pt x="26920" y="3503"/>
                  </a:moveTo>
                  <a:cubicBezTo>
                    <a:pt x="26920" y="5438"/>
                    <a:pt x="25352" y="7005"/>
                    <a:pt x="23417" y="7005"/>
                  </a:cubicBezTo>
                  <a:lnTo>
                    <a:pt x="3503" y="7005"/>
                  </a:lnTo>
                  <a:cubicBezTo>
                    <a:pt x="1569" y="7005"/>
                    <a:pt x="1" y="5438"/>
                    <a:pt x="1" y="3503"/>
                  </a:cubicBezTo>
                  <a:lnTo>
                    <a:pt x="1" y="3503"/>
                  </a:lnTo>
                  <a:cubicBezTo>
                    <a:pt x="1" y="1568"/>
                    <a:pt x="1569" y="0"/>
                    <a:pt x="3503" y="0"/>
                  </a:cubicBezTo>
                  <a:lnTo>
                    <a:pt x="23417" y="0"/>
                  </a:lnTo>
                  <a:cubicBezTo>
                    <a:pt x="25352" y="0"/>
                    <a:pt x="26920" y="1568"/>
                    <a:pt x="26920" y="350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0"/>
            <p:cNvSpPr/>
            <p:nvPr/>
          </p:nvSpPr>
          <p:spPr>
            <a:xfrm>
              <a:off x="5710525" y="1676475"/>
              <a:ext cx="493700" cy="135125"/>
            </a:xfrm>
            <a:custGeom>
              <a:rect b="b" l="l" r="r" t="t"/>
              <a:pathLst>
                <a:path extrusionOk="0" h="5405" w="19748">
                  <a:moveTo>
                    <a:pt x="19748" y="2702"/>
                  </a:moveTo>
                  <a:cubicBezTo>
                    <a:pt x="19748" y="4203"/>
                    <a:pt x="18247" y="5404"/>
                    <a:pt x="16379" y="5404"/>
                  </a:cubicBezTo>
                  <a:lnTo>
                    <a:pt x="3336" y="5404"/>
                  </a:lnTo>
                  <a:cubicBezTo>
                    <a:pt x="1501" y="5404"/>
                    <a:pt x="0" y="4203"/>
                    <a:pt x="0" y="2702"/>
                  </a:cubicBezTo>
                  <a:lnTo>
                    <a:pt x="0" y="2702"/>
                  </a:lnTo>
                  <a:cubicBezTo>
                    <a:pt x="0" y="1201"/>
                    <a:pt x="1501" y="0"/>
                    <a:pt x="3336" y="0"/>
                  </a:cubicBezTo>
                  <a:lnTo>
                    <a:pt x="16379" y="0"/>
                  </a:lnTo>
                  <a:cubicBezTo>
                    <a:pt x="18247" y="0"/>
                    <a:pt x="19748" y="1201"/>
                    <a:pt x="19748" y="270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0"/>
            <p:cNvSpPr/>
            <p:nvPr/>
          </p:nvSpPr>
          <p:spPr>
            <a:xfrm>
              <a:off x="5841450" y="1593925"/>
              <a:ext cx="231025" cy="217675"/>
            </a:xfrm>
            <a:custGeom>
              <a:rect b="b" l="l" r="r" t="t"/>
              <a:pathLst>
                <a:path extrusionOk="0" h="8707" w="9241">
                  <a:moveTo>
                    <a:pt x="9240" y="4336"/>
                  </a:moveTo>
                  <a:cubicBezTo>
                    <a:pt x="9240" y="6772"/>
                    <a:pt x="7172" y="8706"/>
                    <a:pt x="4604" y="8706"/>
                  </a:cubicBezTo>
                  <a:cubicBezTo>
                    <a:pt x="2069" y="8706"/>
                    <a:pt x="0" y="6772"/>
                    <a:pt x="0" y="4336"/>
                  </a:cubicBezTo>
                  <a:cubicBezTo>
                    <a:pt x="0" y="1935"/>
                    <a:pt x="2069" y="0"/>
                    <a:pt x="4604" y="0"/>
                  </a:cubicBezTo>
                  <a:cubicBezTo>
                    <a:pt x="7172" y="0"/>
                    <a:pt x="9240" y="1935"/>
                    <a:pt x="9240" y="43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 name="Google Shape;480;p30"/>
          <p:cNvGrpSpPr/>
          <p:nvPr/>
        </p:nvGrpSpPr>
        <p:grpSpPr>
          <a:xfrm>
            <a:off x="5702593" y="4750475"/>
            <a:ext cx="2740807" cy="403392"/>
            <a:chOff x="6166634" y="4750480"/>
            <a:chExt cx="2312918" cy="403392"/>
          </a:xfrm>
        </p:grpSpPr>
        <p:sp>
          <p:nvSpPr>
            <p:cNvPr id="481" name="Google Shape;481;p30"/>
            <p:cNvSpPr/>
            <p:nvPr/>
          </p:nvSpPr>
          <p:spPr>
            <a:xfrm flipH="1">
              <a:off x="6340339" y="4989020"/>
              <a:ext cx="33136" cy="121961"/>
            </a:xfrm>
            <a:custGeom>
              <a:rect b="b" l="l" r="r" t="t"/>
              <a:pathLst>
                <a:path extrusionOk="0" h="7798" w="2119">
                  <a:moveTo>
                    <a:pt x="1051" y="0"/>
                  </a:moveTo>
                  <a:cubicBezTo>
                    <a:pt x="534" y="0"/>
                    <a:pt x="17" y="342"/>
                    <a:pt x="17" y="1026"/>
                  </a:cubicBezTo>
                  <a:cubicBezTo>
                    <a:pt x="17" y="2961"/>
                    <a:pt x="50" y="4862"/>
                    <a:pt x="17" y="6797"/>
                  </a:cubicBezTo>
                  <a:cubicBezTo>
                    <a:pt x="0" y="7464"/>
                    <a:pt x="517" y="7798"/>
                    <a:pt x="1038" y="7798"/>
                  </a:cubicBezTo>
                  <a:cubicBezTo>
                    <a:pt x="1560" y="7798"/>
                    <a:pt x="2085" y="7464"/>
                    <a:pt x="2085" y="6797"/>
                  </a:cubicBezTo>
                  <a:cubicBezTo>
                    <a:pt x="2118" y="4862"/>
                    <a:pt x="2085" y="2961"/>
                    <a:pt x="2085" y="1026"/>
                  </a:cubicBezTo>
                  <a:cubicBezTo>
                    <a:pt x="2085" y="342"/>
                    <a:pt x="1568" y="0"/>
                    <a:pt x="1051" y="0"/>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flipH="1">
              <a:off x="6277231" y="4750480"/>
              <a:ext cx="161723" cy="270791"/>
            </a:xfrm>
            <a:custGeom>
              <a:rect b="b" l="l" r="r" t="t"/>
              <a:pathLst>
                <a:path extrusionOk="0" h="17314" w="10342">
                  <a:moveTo>
                    <a:pt x="5171" y="1"/>
                  </a:moveTo>
                  <a:cubicBezTo>
                    <a:pt x="2302" y="1"/>
                    <a:pt x="1" y="10175"/>
                    <a:pt x="1" y="12710"/>
                  </a:cubicBezTo>
                  <a:cubicBezTo>
                    <a:pt x="1" y="15245"/>
                    <a:pt x="2302" y="17313"/>
                    <a:pt x="5171" y="17313"/>
                  </a:cubicBezTo>
                  <a:cubicBezTo>
                    <a:pt x="8007" y="17313"/>
                    <a:pt x="10342" y="15245"/>
                    <a:pt x="10342" y="12710"/>
                  </a:cubicBezTo>
                  <a:cubicBezTo>
                    <a:pt x="10342" y="10175"/>
                    <a:pt x="8007" y="1"/>
                    <a:pt x="5171" y="1"/>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flipH="1">
              <a:off x="6568303" y="4989020"/>
              <a:ext cx="33402" cy="121961"/>
            </a:xfrm>
            <a:custGeom>
              <a:rect b="b" l="l" r="r" t="t"/>
              <a:pathLst>
                <a:path extrusionOk="0" h="7798" w="2136">
                  <a:moveTo>
                    <a:pt x="1051" y="0"/>
                  </a:moveTo>
                  <a:cubicBezTo>
                    <a:pt x="526" y="0"/>
                    <a:pt x="0" y="342"/>
                    <a:pt x="0" y="1026"/>
                  </a:cubicBezTo>
                  <a:cubicBezTo>
                    <a:pt x="0" y="2961"/>
                    <a:pt x="34" y="4862"/>
                    <a:pt x="0" y="6797"/>
                  </a:cubicBezTo>
                  <a:cubicBezTo>
                    <a:pt x="0" y="7464"/>
                    <a:pt x="517" y="7798"/>
                    <a:pt x="1039" y="7798"/>
                  </a:cubicBezTo>
                  <a:cubicBezTo>
                    <a:pt x="1560" y="7798"/>
                    <a:pt x="2085" y="7464"/>
                    <a:pt x="2102" y="6797"/>
                  </a:cubicBezTo>
                  <a:cubicBezTo>
                    <a:pt x="2135" y="4862"/>
                    <a:pt x="2102" y="2961"/>
                    <a:pt x="2102" y="1026"/>
                  </a:cubicBezTo>
                  <a:cubicBezTo>
                    <a:pt x="2102" y="342"/>
                    <a:pt x="1576" y="0"/>
                    <a:pt x="1051" y="0"/>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flipH="1">
              <a:off x="6505711" y="4750480"/>
              <a:ext cx="161723" cy="270791"/>
            </a:xfrm>
            <a:custGeom>
              <a:rect b="b" l="l" r="r" t="t"/>
              <a:pathLst>
                <a:path extrusionOk="0" h="17314" w="10342">
                  <a:moveTo>
                    <a:pt x="5171" y="1"/>
                  </a:moveTo>
                  <a:cubicBezTo>
                    <a:pt x="2335" y="1"/>
                    <a:pt x="0" y="10175"/>
                    <a:pt x="0" y="12710"/>
                  </a:cubicBezTo>
                  <a:cubicBezTo>
                    <a:pt x="0" y="15245"/>
                    <a:pt x="2335" y="17313"/>
                    <a:pt x="5171" y="17313"/>
                  </a:cubicBezTo>
                  <a:cubicBezTo>
                    <a:pt x="8039" y="17313"/>
                    <a:pt x="10341" y="15245"/>
                    <a:pt x="10341" y="12710"/>
                  </a:cubicBezTo>
                  <a:cubicBezTo>
                    <a:pt x="10341" y="10175"/>
                    <a:pt x="8039" y="1"/>
                    <a:pt x="5171" y="1"/>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
            <p:cNvSpPr/>
            <p:nvPr/>
          </p:nvSpPr>
          <p:spPr>
            <a:xfrm flipH="1">
              <a:off x="6796800" y="4989020"/>
              <a:ext cx="33136" cy="121961"/>
            </a:xfrm>
            <a:custGeom>
              <a:rect b="b" l="l" r="r" t="t"/>
              <a:pathLst>
                <a:path extrusionOk="0" h="7798" w="2119">
                  <a:moveTo>
                    <a:pt x="1051" y="0"/>
                  </a:moveTo>
                  <a:cubicBezTo>
                    <a:pt x="534" y="0"/>
                    <a:pt x="17" y="342"/>
                    <a:pt x="17" y="1026"/>
                  </a:cubicBezTo>
                  <a:cubicBezTo>
                    <a:pt x="17" y="2961"/>
                    <a:pt x="51" y="4862"/>
                    <a:pt x="17" y="6797"/>
                  </a:cubicBezTo>
                  <a:cubicBezTo>
                    <a:pt x="1" y="7464"/>
                    <a:pt x="518" y="7798"/>
                    <a:pt x="1039" y="7798"/>
                  </a:cubicBezTo>
                  <a:cubicBezTo>
                    <a:pt x="1560" y="7798"/>
                    <a:pt x="2085" y="7464"/>
                    <a:pt x="2085" y="6797"/>
                  </a:cubicBezTo>
                  <a:cubicBezTo>
                    <a:pt x="2119" y="4862"/>
                    <a:pt x="2085" y="2961"/>
                    <a:pt x="2085" y="1026"/>
                  </a:cubicBezTo>
                  <a:cubicBezTo>
                    <a:pt x="2085" y="342"/>
                    <a:pt x="1568" y="0"/>
                    <a:pt x="1051" y="0"/>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0"/>
            <p:cNvSpPr/>
            <p:nvPr/>
          </p:nvSpPr>
          <p:spPr>
            <a:xfrm flipH="1">
              <a:off x="6733692" y="4750480"/>
              <a:ext cx="161707" cy="270791"/>
            </a:xfrm>
            <a:custGeom>
              <a:rect b="b" l="l" r="r" t="t"/>
              <a:pathLst>
                <a:path extrusionOk="0" h="17314" w="10341">
                  <a:moveTo>
                    <a:pt x="5171" y="1"/>
                  </a:moveTo>
                  <a:cubicBezTo>
                    <a:pt x="2302" y="1"/>
                    <a:pt x="0" y="10175"/>
                    <a:pt x="0" y="12710"/>
                  </a:cubicBezTo>
                  <a:cubicBezTo>
                    <a:pt x="0" y="15245"/>
                    <a:pt x="2302" y="17313"/>
                    <a:pt x="5171" y="17313"/>
                  </a:cubicBezTo>
                  <a:cubicBezTo>
                    <a:pt x="8006" y="17313"/>
                    <a:pt x="10341" y="15245"/>
                    <a:pt x="10341" y="12710"/>
                  </a:cubicBezTo>
                  <a:cubicBezTo>
                    <a:pt x="10341" y="10175"/>
                    <a:pt x="8006" y="1"/>
                    <a:pt x="5171" y="1"/>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0"/>
            <p:cNvSpPr/>
            <p:nvPr/>
          </p:nvSpPr>
          <p:spPr>
            <a:xfrm flipH="1">
              <a:off x="6229226" y="4989020"/>
              <a:ext cx="33402" cy="121961"/>
            </a:xfrm>
            <a:custGeom>
              <a:rect b="b" l="l" r="r" t="t"/>
              <a:pathLst>
                <a:path extrusionOk="0" h="7798" w="2136">
                  <a:moveTo>
                    <a:pt x="1051" y="0"/>
                  </a:moveTo>
                  <a:cubicBezTo>
                    <a:pt x="526" y="0"/>
                    <a:pt x="1" y="342"/>
                    <a:pt x="1" y="1026"/>
                  </a:cubicBezTo>
                  <a:cubicBezTo>
                    <a:pt x="1" y="2961"/>
                    <a:pt x="34" y="4862"/>
                    <a:pt x="1" y="6797"/>
                  </a:cubicBezTo>
                  <a:cubicBezTo>
                    <a:pt x="1" y="7464"/>
                    <a:pt x="518" y="7798"/>
                    <a:pt x="1039" y="7798"/>
                  </a:cubicBezTo>
                  <a:cubicBezTo>
                    <a:pt x="1560" y="7798"/>
                    <a:pt x="2085" y="7464"/>
                    <a:pt x="2102" y="6797"/>
                  </a:cubicBezTo>
                  <a:cubicBezTo>
                    <a:pt x="2135" y="4862"/>
                    <a:pt x="2102" y="2961"/>
                    <a:pt x="2102" y="1026"/>
                  </a:cubicBezTo>
                  <a:cubicBezTo>
                    <a:pt x="2102" y="342"/>
                    <a:pt x="1577" y="0"/>
                    <a:pt x="1051" y="0"/>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flipH="1">
              <a:off x="6166634" y="4750480"/>
              <a:ext cx="161723" cy="270791"/>
            </a:xfrm>
            <a:custGeom>
              <a:rect b="b" l="l" r="r" t="t"/>
              <a:pathLst>
                <a:path extrusionOk="0" h="17314" w="10342">
                  <a:moveTo>
                    <a:pt x="5171" y="1"/>
                  </a:moveTo>
                  <a:cubicBezTo>
                    <a:pt x="2336" y="1"/>
                    <a:pt x="1" y="10175"/>
                    <a:pt x="1" y="12710"/>
                  </a:cubicBezTo>
                  <a:cubicBezTo>
                    <a:pt x="1" y="15245"/>
                    <a:pt x="2336" y="17313"/>
                    <a:pt x="5171" y="17313"/>
                  </a:cubicBezTo>
                  <a:cubicBezTo>
                    <a:pt x="8040" y="17313"/>
                    <a:pt x="10341" y="15245"/>
                    <a:pt x="10341" y="12710"/>
                  </a:cubicBezTo>
                  <a:cubicBezTo>
                    <a:pt x="10341" y="10175"/>
                    <a:pt x="8040" y="1"/>
                    <a:pt x="5171" y="1"/>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p:nvPr/>
          </p:nvSpPr>
          <p:spPr>
            <a:xfrm flipH="1">
              <a:off x="6457722" y="4989020"/>
              <a:ext cx="33136" cy="121961"/>
            </a:xfrm>
            <a:custGeom>
              <a:rect b="b" l="l" r="r" t="t"/>
              <a:pathLst>
                <a:path extrusionOk="0" h="7798" w="2119">
                  <a:moveTo>
                    <a:pt x="1052" y="0"/>
                  </a:moveTo>
                  <a:cubicBezTo>
                    <a:pt x="534" y="0"/>
                    <a:pt x="17" y="342"/>
                    <a:pt x="17" y="1026"/>
                  </a:cubicBezTo>
                  <a:cubicBezTo>
                    <a:pt x="17" y="2961"/>
                    <a:pt x="51" y="4862"/>
                    <a:pt x="17" y="6797"/>
                  </a:cubicBezTo>
                  <a:cubicBezTo>
                    <a:pt x="1" y="7464"/>
                    <a:pt x="518" y="7798"/>
                    <a:pt x="1039" y="7798"/>
                  </a:cubicBezTo>
                  <a:cubicBezTo>
                    <a:pt x="1560" y="7798"/>
                    <a:pt x="2086" y="7464"/>
                    <a:pt x="2086" y="6797"/>
                  </a:cubicBezTo>
                  <a:cubicBezTo>
                    <a:pt x="2119" y="4862"/>
                    <a:pt x="2086" y="2961"/>
                    <a:pt x="2086" y="1026"/>
                  </a:cubicBezTo>
                  <a:cubicBezTo>
                    <a:pt x="2086" y="342"/>
                    <a:pt x="1569" y="0"/>
                    <a:pt x="1052" y="0"/>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0"/>
            <p:cNvSpPr/>
            <p:nvPr/>
          </p:nvSpPr>
          <p:spPr>
            <a:xfrm flipH="1">
              <a:off x="6394599" y="4750480"/>
              <a:ext cx="161723" cy="270791"/>
            </a:xfrm>
            <a:custGeom>
              <a:rect b="b" l="l" r="r" t="t"/>
              <a:pathLst>
                <a:path extrusionOk="0" h="17314" w="10342">
                  <a:moveTo>
                    <a:pt x="5171" y="1"/>
                  </a:moveTo>
                  <a:cubicBezTo>
                    <a:pt x="2302" y="1"/>
                    <a:pt x="0" y="10175"/>
                    <a:pt x="0" y="12710"/>
                  </a:cubicBezTo>
                  <a:cubicBezTo>
                    <a:pt x="0" y="15245"/>
                    <a:pt x="2302" y="17313"/>
                    <a:pt x="5171" y="17313"/>
                  </a:cubicBezTo>
                  <a:cubicBezTo>
                    <a:pt x="8006" y="17313"/>
                    <a:pt x="10341" y="15245"/>
                    <a:pt x="10341" y="12710"/>
                  </a:cubicBezTo>
                  <a:cubicBezTo>
                    <a:pt x="10341" y="10175"/>
                    <a:pt x="8006" y="1"/>
                    <a:pt x="5171" y="1"/>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0"/>
            <p:cNvSpPr/>
            <p:nvPr/>
          </p:nvSpPr>
          <p:spPr>
            <a:xfrm flipH="1">
              <a:off x="6685687" y="4989020"/>
              <a:ext cx="33402" cy="121961"/>
            </a:xfrm>
            <a:custGeom>
              <a:rect b="b" l="l" r="r" t="t"/>
              <a:pathLst>
                <a:path extrusionOk="0" h="7798" w="2136">
                  <a:moveTo>
                    <a:pt x="1052" y="0"/>
                  </a:moveTo>
                  <a:cubicBezTo>
                    <a:pt x="526" y="0"/>
                    <a:pt x="1" y="342"/>
                    <a:pt x="1" y="1026"/>
                  </a:cubicBezTo>
                  <a:cubicBezTo>
                    <a:pt x="1" y="2961"/>
                    <a:pt x="34" y="4862"/>
                    <a:pt x="1" y="6797"/>
                  </a:cubicBezTo>
                  <a:cubicBezTo>
                    <a:pt x="1" y="7464"/>
                    <a:pt x="518" y="7798"/>
                    <a:pt x="1039" y="7798"/>
                  </a:cubicBezTo>
                  <a:cubicBezTo>
                    <a:pt x="1560" y="7798"/>
                    <a:pt x="2086" y="7464"/>
                    <a:pt x="2102" y="6797"/>
                  </a:cubicBezTo>
                  <a:cubicBezTo>
                    <a:pt x="2136" y="4862"/>
                    <a:pt x="2102" y="2961"/>
                    <a:pt x="2102" y="1026"/>
                  </a:cubicBezTo>
                  <a:cubicBezTo>
                    <a:pt x="2102" y="342"/>
                    <a:pt x="1577" y="0"/>
                    <a:pt x="1052" y="0"/>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0"/>
            <p:cNvSpPr/>
            <p:nvPr/>
          </p:nvSpPr>
          <p:spPr>
            <a:xfrm flipH="1">
              <a:off x="6623095" y="4750480"/>
              <a:ext cx="161723" cy="270791"/>
            </a:xfrm>
            <a:custGeom>
              <a:rect b="b" l="l" r="r" t="t"/>
              <a:pathLst>
                <a:path extrusionOk="0" h="17314" w="10342">
                  <a:moveTo>
                    <a:pt x="5171" y="1"/>
                  </a:moveTo>
                  <a:cubicBezTo>
                    <a:pt x="2336" y="1"/>
                    <a:pt x="1" y="10175"/>
                    <a:pt x="1" y="12710"/>
                  </a:cubicBezTo>
                  <a:cubicBezTo>
                    <a:pt x="1" y="15245"/>
                    <a:pt x="2336" y="17313"/>
                    <a:pt x="5171" y="17313"/>
                  </a:cubicBezTo>
                  <a:cubicBezTo>
                    <a:pt x="8040" y="17313"/>
                    <a:pt x="10342" y="15245"/>
                    <a:pt x="10342" y="12710"/>
                  </a:cubicBezTo>
                  <a:cubicBezTo>
                    <a:pt x="10342" y="10175"/>
                    <a:pt x="8040" y="1"/>
                    <a:pt x="5171" y="1"/>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3" name="Google Shape;493;p30"/>
            <p:cNvGrpSpPr/>
            <p:nvPr/>
          </p:nvGrpSpPr>
          <p:grpSpPr>
            <a:xfrm flipH="1">
              <a:off x="6835318" y="4750480"/>
              <a:ext cx="500796" cy="360498"/>
              <a:chOff x="6741887" y="4758925"/>
              <a:chExt cx="489202" cy="352152"/>
            </a:xfrm>
          </p:grpSpPr>
          <p:sp>
            <p:nvSpPr>
              <p:cNvPr id="494" name="Google Shape;494;p30"/>
              <p:cNvSpPr/>
              <p:nvPr/>
            </p:nvSpPr>
            <p:spPr>
              <a:xfrm>
                <a:off x="7028781" y="4991942"/>
                <a:ext cx="32627" cy="119134"/>
              </a:xfrm>
              <a:custGeom>
                <a:rect b="b" l="l" r="r" t="t"/>
                <a:pathLst>
                  <a:path extrusionOk="0" h="7798" w="2136">
                    <a:moveTo>
                      <a:pt x="1051" y="0"/>
                    </a:moveTo>
                    <a:cubicBezTo>
                      <a:pt x="526" y="0"/>
                      <a:pt x="0" y="342"/>
                      <a:pt x="0" y="1026"/>
                    </a:cubicBezTo>
                    <a:cubicBezTo>
                      <a:pt x="0" y="2961"/>
                      <a:pt x="34" y="4862"/>
                      <a:pt x="0" y="6797"/>
                    </a:cubicBezTo>
                    <a:cubicBezTo>
                      <a:pt x="0" y="7464"/>
                      <a:pt x="517" y="7798"/>
                      <a:pt x="1039" y="7798"/>
                    </a:cubicBezTo>
                    <a:cubicBezTo>
                      <a:pt x="1560" y="7798"/>
                      <a:pt x="2085" y="7464"/>
                      <a:pt x="2102" y="6797"/>
                    </a:cubicBezTo>
                    <a:cubicBezTo>
                      <a:pt x="2135" y="4862"/>
                      <a:pt x="2102" y="2961"/>
                      <a:pt x="2102" y="1026"/>
                    </a:cubicBezTo>
                    <a:cubicBezTo>
                      <a:pt x="2102" y="342"/>
                      <a:pt x="1576" y="0"/>
                      <a:pt x="1051" y="0"/>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6964574" y="4758925"/>
                <a:ext cx="157974" cy="264515"/>
              </a:xfrm>
              <a:custGeom>
                <a:rect b="b" l="l" r="r" t="t"/>
                <a:pathLst>
                  <a:path extrusionOk="0" h="17314" w="10342">
                    <a:moveTo>
                      <a:pt x="5171" y="1"/>
                    </a:moveTo>
                    <a:cubicBezTo>
                      <a:pt x="2335" y="1"/>
                      <a:pt x="0" y="10175"/>
                      <a:pt x="0" y="12710"/>
                    </a:cubicBezTo>
                    <a:cubicBezTo>
                      <a:pt x="0" y="15245"/>
                      <a:pt x="2335" y="17313"/>
                      <a:pt x="5171" y="17313"/>
                    </a:cubicBezTo>
                    <a:cubicBezTo>
                      <a:pt x="8039" y="17313"/>
                      <a:pt x="10341" y="15245"/>
                      <a:pt x="10341" y="12710"/>
                    </a:cubicBezTo>
                    <a:cubicBezTo>
                      <a:pt x="10341" y="10175"/>
                      <a:pt x="8039" y="1"/>
                      <a:pt x="5171" y="1"/>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6805834" y="4991942"/>
                <a:ext cx="32368" cy="119134"/>
              </a:xfrm>
              <a:custGeom>
                <a:rect b="b" l="l" r="r" t="t"/>
                <a:pathLst>
                  <a:path extrusionOk="0" h="7798" w="2119">
                    <a:moveTo>
                      <a:pt x="1051" y="0"/>
                    </a:moveTo>
                    <a:cubicBezTo>
                      <a:pt x="534" y="0"/>
                      <a:pt x="17" y="342"/>
                      <a:pt x="17" y="1026"/>
                    </a:cubicBezTo>
                    <a:cubicBezTo>
                      <a:pt x="17" y="2961"/>
                      <a:pt x="51" y="4862"/>
                      <a:pt x="17" y="6797"/>
                    </a:cubicBezTo>
                    <a:cubicBezTo>
                      <a:pt x="1" y="7464"/>
                      <a:pt x="518" y="7798"/>
                      <a:pt x="1039" y="7798"/>
                    </a:cubicBezTo>
                    <a:cubicBezTo>
                      <a:pt x="1560" y="7798"/>
                      <a:pt x="2085" y="7464"/>
                      <a:pt x="2085" y="6797"/>
                    </a:cubicBezTo>
                    <a:cubicBezTo>
                      <a:pt x="2119" y="4862"/>
                      <a:pt x="2085" y="2961"/>
                      <a:pt x="2085" y="1026"/>
                    </a:cubicBezTo>
                    <a:cubicBezTo>
                      <a:pt x="2085" y="342"/>
                      <a:pt x="1568" y="0"/>
                      <a:pt x="1051" y="0"/>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6741887" y="4758925"/>
                <a:ext cx="157959" cy="264515"/>
              </a:xfrm>
              <a:custGeom>
                <a:rect b="b" l="l" r="r" t="t"/>
                <a:pathLst>
                  <a:path extrusionOk="0" h="17314" w="10341">
                    <a:moveTo>
                      <a:pt x="5171" y="1"/>
                    </a:moveTo>
                    <a:cubicBezTo>
                      <a:pt x="2302" y="1"/>
                      <a:pt x="0" y="10175"/>
                      <a:pt x="0" y="12710"/>
                    </a:cubicBezTo>
                    <a:cubicBezTo>
                      <a:pt x="0" y="15245"/>
                      <a:pt x="2302" y="17313"/>
                      <a:pt x="5171" y="17313"/>
                    </a:cubicBezTo>
                    <a:cubicBezTo>
                      <a:pt x="8006" y="17313"/>
                      <a:pt x="10341" y="15245"/>
                      <a:pt x="10341" y="12710"/>
                    </a:cubicBezTo>
                    <a:cubicBezTo>
                      <a:pt x="10341" y="10175"/>
                      <a:pt x="8006" y="1"/>
                      <a:pt x="5171" y="1"/>
                    </a:cubicBez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7137062" y="4991942"/>
                <a:ext cx="32368" cy="119134"/>
              </a:xfrm>
              <a:custGeom>
                <a:rect b="b" l="l" r="r" t="t"/>
                <a:pathLst>
                  <a:path extrusionOk="0" h="7798" w="2119">
                    <a:moveTo>
                      <a:pt x="1052" y="0"/>
                    </a:moveTo>
                    <a:cubicBezTo>
                      <a:pt x="534" y="0"/>
                      <a:pt x="17" y="342"/>
                      <a:pt x="17" y="1026"/>
                    </a:cubicBezTo>
                    <a:cubicBezTo>
                      <a:pt x="17" y="2961"/>
                      <a:pt x="51" y="4862"/>
                      <a:pt x="17" y="6797"/>
                    </a:cubicBezTo>
                    <a:cubicBezTo>
                      <a:pt x="1" y="7464"/>
                      <a:pt x="518" y="7798"/>
                      <a:pt x="1039" y="7798"/>
                    </a:cubicBezTo>
                    <a:cubicBezTo>
                      <a:pt x="1560" y="7798"/>
                      <a:pt x="2086" y="7464"/>
                      <a:pt x="2086" y="6797"/>
                    </a:cubicBezTo>
                    <a:cubicBezTo>
                      <a:pt x="2119" y="4862"/>
                      <a:pt x="2086" y="2961"/>
                      <a:pt x="2086" y="1026"/>
                    </a:cubicBezTo>
                    <a:cubicBezTo>
                      <a:pt x="2086" y="342"/>
                      <a:pt x="1569" y="0"/>
                      <a:pt x="1052" y="0"/>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7073114" y="4758925"/>
                <a:ext cx="157974" cy="264515"/>
              </a:xfrm>
              <a:custGeom>
                <a:rect b="b" l="l" r="r" t="t"/>
                <a:pathLst>
                  <a:path extrusionOk="0" h="17314" w="10342">
                    <a:moveTo>
                      <a:pt x="5171" y="1"/>
                    </a:moveTo>
                    <a:cubicBezTo>
                      <a:pt x="2302" y="1"/>
                      <a:pt x="0" y="10175"/>
                      <a:pt x="0" y="12710"/>
                    </a:cubicBezTo>
                    <a:cubicBezTo>
                      <a:pt x="0" y="15245"/>
                      <a:pt x="2302" y="17313"/>
                      <a:pt x="5171" y="17313"/>
                    </a:cubicBezTo>
                    <a:cubicBezTo>
                      <a:pt x="8006" y="17313"/>
                      <a:pt x="10341" y="15245"/>
                      <a:pt x="10341" y="12710"/>
                    </a:cubicBezTo>
                    <a:cubicBezTo>
                      <a:pt x="10341" y="10175"/>
                      <a:pt x="8006" y="1"/>
                      <a:pt x="5171" y="1"/>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6914115" y="4991942"/>
                <a:ext cx="32627" cy="119134"/>
              </a:xfrm>
              <a:custGeom>
                <a:rect b="b" l="l" r="r" t="t"/>
                <a:pathLst>
                  <a:path extrusionOk="0" h="7798" w="2136">
                    <a:moveTo>
                      <a:pt x="1052" y="0"/>
                    </a:moveTo>
                    <a:cubicBezTo>
                      <a:pt x="526" y="0"/>
                      <a:pt x="1" y="342"/>
                      <a:pt x="1" y="1026"/>
                    </a:cubicBezTo>
                    <a:cubicBezTo>
                      <a:pt x="1" y="2961"/>
                      <a:pt x="34" y="4862"/>
                      <a:pt x="1" y="6797"/>
                    </a:cubicBezTo>
                    <a:cubicBezTo>
                      <a:pt x="1" y="7464"/>
                      <a:pt x="518" y="7798"/>
                      <a:pt x="1039" y="7798"/>
                    </a:cubicBezTo>
                    <a:cubicBezTo>
                      <a:pt x="1560" y="7798"/>
                      <a:pt x="2086" y="7464"/>
                      <a:pt x="2102" y="6797"/>
                    </a:cubicBezTo>
                    <a:cubicBezTo>
                      <a:pt x="2136" y="4862"/>
                      <a:pt x="2102" y="2961"/>
                      <a:pt x="2102" y="1026"/>
                    </a:cubicBezTo>
                    <a:cubicBezTo>
                      <a:pt x="2102" y="342"/>
                      <a:pt x="1577" y="0"/>
                      <a:pt x="1052" y="0"/>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6849907" y="4758925"/>
                <a:ext cx="157974" cy="264515"/>
              </a:xfrm>
              <a:custGeom>
                <a:rect b="b" l="l" r="r" t="t"/>
                <a:pathLst>
                  <a:path extrusionOk="0" h="17314" w="10342">
                    <a:moveTo>
                      <a:pt x="5171" y="1"/>
                    </a:moveTo>
                    <a:cubicBezTo>
                      <a:pt x="2336" y="1"/>
                      <a:pt x="1" y="10175"/>
                      <a:pt x="1" y="12710"/>
                    </a:cubicBezTo>
                    <a:cubicBezTo>
                      <a:pt x="1" y="15245"/>
                      <a:pt x="2336" y="17313"/>
                      <a:pt x="5171" y="17313"/>
                    </a:cubicBezTo>
                    <a:cubicBezTo>
                      <a:pt x="8040" y="17313"/>
                      <a:pt x="10342" y="15245"/>
                      <a:pt x="10342" y="12710"/>
                    </a:cubicBezTo>
                    <a:cubicBezTo>
                      <a:pt x="10342" y="10175"/>
                      <a:pt x="8040" y="1"/>
                      <a:pt x="5171" y="1"/>
                    </a:cubicBezTo>
                    <a:close/>
                  </a:path>
                </a:pathLst>
              </a:custGeom>
              <a:solidFill>
                <a:srgbClr val="EEC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30"/>
            <p:cNvSpPr/>
            <p:nvPr/>
          </p:nvSpPr>
          <p:spPr>
            <a:xfrm flipH="1">
              <a:off x="6229195" y="5090175"/>
              <a:ext cx="2250356" cy="63697"/>
            </a:xfrm>
            <a:custGeom>
              <a:rect b="b" l="l" r="r" t="t"/>
              <a:pathLst>
                <a:path extrusionOk="0" h="4170" w="246277">
                  <a:moveTo>
                    <a:pt x="1" y="0"/>
                  </a:moveTo>
                  <a:lnTo>
                    <a:pt x="246277" y="0"/>
                  </a:lnTo>
                  <a:lnTo>
                    <a:pt x="246277" y="4170"/>
                  </a:lnTo>
                  <a:lnTo>
                    <a:pt x="1" y="417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3" name="Google Shape;503;p30"/>
          <p:cNvSpPr txBox="1"/>
          <p:nvPr>
            <p:ph type="title"/>
          </p:nvPr>
        </p:nvSpPr>
        <p:spPr>
          <a:xfrm>
            <a:off x="658800" y="2413525"/>
            <a:ext cx="5683500" cy="48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Our Recommendation: Bring the City Back Into Housing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sz="4000"/>
              <a:t>A Federally-Supported, Locally-Led Public Builder Model with a Focus on Affordable Rental Housing.</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grpSp>
        <p:nvGrpSpPr>
          <p:cNvPr id="508" name="Google Shape;508;p31"/>
          <p:cNvGrpSpPr/>
          <p:nvPr/>
        </p:nvGrpSpPr>
        <p:grpSpPr>
          <a:xfrm>
            <a:off x="411510" y="2198300"/>
            <a:ext cx="4930391" cy="1460775"/>
            <a:chOff x="2596100" y="2124100"/>
            <a:chExt cx="3951901" cy="1460775"/>
          </a:xfrm>
        </p:grpSpPr>
        <p:cxnSp>
          <p:nvCxnSpPr>
            <p:cNvPr id="509" name="Google Shape;509;p31"/>
            <p:cNvCxnSpPr/>
            <p:nvPr/>
          </p:nvCxnSpPr>
          <p:spPr>
            <a:xfrm rot="10800000">
              <a:off x="2596100" y="2124100"/>
              <a:ext cx="1821300" cy="0"/>
            </a:xfrm>
            <a:prstGeom prst="straightConnector1">
              <a:avLst/>
            </a:prstGeom>
            <a:noFill/>
            <a:ln cap="flat" cmpd="sng" w="19050">
              <a:solidFill>
                <a:schemeClr val="dk2"/>
              </a:solidFill>
              <a:prstDash val="solid"/>
              <a:round/>
              <a:headEnd len="med" w="med" type="none"/>
              <a:tailEnd len="med" w="med" type="none"/>
            </a:ln>
          </p:spPr>
        </p:cxnSp>
        <p:cxnSp>
          <p:nvCxnSpPr>
            <p:cNvPr id="510" name="Google Shape;510;p31"/>
            <p:cNvCxnSpPr/>
            <p:nvPr/>
          </p:nvCxnSpPr>
          <p:spPr>
            <a:xfrm rot="10800000">
              <a:off x="5793801" y="3584875"/>
              <a:ext cx="754200" cy="0"/>
            </a:xfrm>
            <a:prstGeom prst="straightConnector1">
              <a:avLst/>
            </a:prstGeom>
            <a:noFill/>
            <a:ln cap="flat" cmpd="sng" w="19050">
              <a:solidFill>
                <a:schemeClr val="dk2"/>
              </a:solidFill>
              <a:prstDash val="solid"/>
              <a:round/>
              <a:headEnd len="med" w="med" type="none"/>
              <a:tailEnd len="med" w="med" type="none"/>
            </a:ln>
          </p:spPr>
        </p:cxnSp>
        <p:cxnSp>
          <p:nvCxnSpPr>
            <p:cNvPr id="511" name="Google Shape;511;p31"/>
            <p:cNvCxnSpPr/>
            <p:nvPr/>
          </p:nvCxnSpPr>
          <p:spPr>
            <a:xfrm rot="10800000">
              <a:off x="2596200" y="3584875"/>
              <a:ext cx="765600" cy="0"/>
            </a:xfrm>
            <a:prstGeom prst="straightConnector1">
              <a:avLst/>
            </a:prstGeom>
            <a:noFill/>
            <a:ln cap="flat" cmpd="sng" w="19050">
              <a:solidFill>
                <a:schemeClr val="dk2"/>
              </a:solidFill>
              <a:prstDash val="solid"/>
              <a:round/>
              <a:headEnd len="med" w="med" type="none"/>
              <a:tailEnd len="med" w="med" type="none"/>
            </a:ln>
          </p:spPr>
        </p:cxnSp>
        <p:cxnSp>
          <p:nvCxnSpPr>
            <p:cNvPr id="512" name="Google Shape;512;p31"/>
            <p:cNvCxnSpPr/>
            <p:nvPr/>
          </p:nvCxnSpPr>
          <p:spPr>
            <a:xfrm rot="10800000">
              <a:off x="5307501" y="2133575"/>
              <a:ext cx="1240500" cy="0"/>
            </a:xfrm>
            <a:prstGeom prst="straightConnector1">
              <a:avLst/>
            </a:prstGeom>
            <a:noFill/>
            <a:ln cap="flat" cmpd="sng" w="19050">
              <a:solidFill>
                <a:schemeClr val="dk2"/>
              </a:solidFill>
              <a:prstDash val="solid"/>
              <a:round/>
              <a:headEnd len="med" w="med" type="none"/>
              <a:tailEnd len="med" w="med" type="none"/>
            </a:ln>
          </p:spPr>
        </p:cxnSp>
      </p:grpSp>
      <p:sp>
        <p:nvSpPr>
          <p:cNvPr id="513" name="Google Shape;513;p31"/>
          <p:cNvSpPr txBox="1"/>
          <p:nvPr>
            <p:ph type="title"/>
          </p:nvPr>
        </p:nvSpPr>
        <p:spPr>
          <a:xfrm>
            <a:off x="144899" y="304800"/>
            <a:ext cx="55167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Jurisdictional Scan: Vienna, Austria</a:t>
            </a:r>
            <a:endParaRPr/>
          </a:p>
        </p:txBody>
      </p:sp>
      <p:pic>
        <p:nvPicPr>
          <p:cNvPr id="514" name="Google Shape;514;p31"/>
          <p:cNvPicPr preferRelativeResize="0"/>
          <p:nvPr/>
        </p:nvPicPr>
        <p:blipFill>
          <a:blip r:embed="rId3">
            <a:alphaModFix/>
          </a:blip>
          <a:stretch>
            <a:fillRect/>
          </a:stretch>
        </p:blipFill>
        <p:spPr>
          <a:xfrm>
            <a:off x="443638" y="1372651"/>
            <a:ext cx="4149425" cy="3112049"/>
          </a:xfrm>
          <a:prstGeom prst="rect">
            <a:avLst/>
          </a:prstGeom>
          <a:noFill/>
          <a:ln>
            <a:noFill/>
          </a:ln>
        </p:spPr>
      </p:pic>
      <p:sp>
        <p:nvSpPr>
          <p:cNvPr id="515" name="Google Shape;515;p31"/>
          <p:cNvSpPr txBox="1"/>
          <p:nvPr/>
        </p:nvSpPr>
        <p:spPr>
          <a:xfrm>
            <a:off x="4800600" y="1112525"/>
            <a:ext cx="3893700" cy="337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300">
                <a:solidFill>
                  <a:schemeClr val="dk2"/>
                </a:solidFill>
              </a:rPr>
              <a:t>Municipal-Led Development:</a:t>
            </a:r>
            <a:r>
              <a:rPr lang="en-GB" sz="1300">
                <a:solidFill>
                  <a:schemeClr val="dk2"/>
                </a:solidFill>
              </a:rPr>
              <a:t> Vienna's government takes the lead in housing development, actively identifying sites and managing the process. </a:t>
            </a:r>
            <a:endParaRPr sz="1300">
              <a:solidFill>
                <a:schemeClr val="dk2"/>
              </a:solidFill>
            </a:endParaRPr>
          </a:p>
          <a:p>
            <a:pPr indent="0" lvl="0" marL="0" rtl="0" algn="l">
              <a:lnSpc>
                <a:spcPct val="115000"/>
              </a:lnSpc>
              <a:spcBef>
                <a:spcPts val="1200"/>
              </a:spcBef>
              <a:spcAft>
                <a:spcPts val="0"/>
              </a:spcAft>
              <a:buNone/>
            </a:pPr>
            <a:r>
              <a:rPr b="1" lang="en-GB" sz="1300">
                <a:solidFill>
                  <a:schemeClr val="dk2"/>
                </a:solidFill>
              </a:rPr>
              <a:t>Mixed-Income Communities</a:t>
            </a:r>
            <a:r>
              <a:rPr lang="en-GB" sz="1300">
                <a:solidFill>
                  <a:schemeClr val="dk2"/>
                </a:solidFill>
              </a:rPr>
              <a:t>: Vienna prioritizes mixed-income communities, ensuring diverse housing options within developments. </a:t>
            </a:r>
            <a:endParaRPr sz="1300">
              <a:solidFill>
                <a:schemeClr val="dk2"/>
              </a:solidFill>
            </a:endParaRPr>
          </a:p>
          <a:p>
            <a:pPr indent="0" lvl="0" marL="0" rtl="0" algn="l">
              <a:lnSpc>
                <a:spcPct val="115000"/>
              </a:lnSpc>
              <a:spcBef>
                <a:spcPts val="1200"/>
              </a:spcBef>
              <a:spcAft>
                <a:spcPts val="0"/>
              </a:spcAft>
              <a:buNone/>
            </a:pPr>
            <a:r>
              <a:rPr lang="en-GB" sz="1300">
                <a:solidFill>
                  <a:schemeClr val="dk2"/>
                </a:solidFill>
              </a:rPr>
              <a:t>Rents are capped at a percentage of household income, ensuring affordability for residents. </a:t>
            </a:r>
            <a:endParaRPr sz="1300">
              <a:solidFill>
                <a:schemeClr val="dk2"/>
              </a:solidFill>
            </a:endParaRPr>
          </a:p>
          <a:p>
            <a:pPr indent="0" lvl="0" marL="0" rtl="0" algn="l">
              <a:lnSpc>
                <a:spcPct val="115000"/>
              </a:lnSpc>
              <a:spcBef>
                <a:spcPts val="1200"/>
              </a:spcBef>
              <a:spcAft>
                <a:spcPts val="1200"/>
              </a:spcAft>
              <a:buNone/>
            </a:pPr>
            <a:r>
              <a:rPr b="1" lang="en-GB" sz="1300">
                <a:solidFill>
                  <a:schemeClr val="dk2"/>
                </a:solidFill>
              </a:rPr>
              <a:t>Direct Construction Contracts: </a:t>
            </a:r>
            <a:r>
              <a:rPr lang="en-GB" sz="1300">
                <a:solidFill>
                  <a:schemeClr val="dk2"/>
                </a:solidFill>
              </a:rPr>
              <a:t>The city directly contracts construction companies, ensuring quality and adherence to standards.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cxnSp>
        <p:nvCxnSpPr>
          <p:cNvPr id="520" name="Google Shape;520;p32"/>
          <p:cNvCxnSpPr/>
          <p:nvPr/>
        </p:nvCxnSpPr>
        <p:spPr>
          <a:xfrm>
            <a:off x="2990325" y="4453974"/>
            <a:ext cx="1347300" cy="0"/>
          </a:xfrm>
          <a:prstGeom prst="straightConnector1">
            <a:avLst/>
          </a:prstGeom>
          <a:noFill/>
          <a:ln cap="flat" cmpd="sng" w="19050">
            <a:solidFill>
              <a:schemeClr val="dk2"/>
            </a:solidFill>
            <a:prstDash val="solid"/>
            <a:round/>
            <a:headEnd len="med" w="med" type="none"/>
            <a:tailEnd len="med" w="med" type="none"/>
          </a:ln>
        </p:spPr>
      </p:cxnSp>
      <p:cxnSp>
        <p:nvCxnSpPr>
          <p:cNvPr id="521" name="Google Shape;521;p32"/>
          <p:cNvCxnSpPr/>
          <p:nvPr/>
        </p:nvCxnSpPr>
        <p:spPr>
          <a:xfrm>
            <a:off x="2992400" y="1207899"/>
            <a:ext cx="1278600" cy="0"/>
          </a:xfrm>
          <a:prstGeom prst="straightConnector1">
            <a:avLst/>
          </a:prstGeom>
          <a:noFill/>
          <a:ln cap="flat" cmpd="sng" w="19050">
            <a:solidFill>
              <a:schemeClr val="dk2"/>
            </a:solidFill>
            <a:prstDash val="solid"/>
            <a:round/>
            <a:headEnd len="med" w="med" type="none"/>
            <a:tailEnd len="med" w="med" type="none"/>
          </a:ln>
        </p:spPr>
      </p:cxnSp>
      <p:sp>
        <p:nvSpPr>
          <p:cNvPr id="522" name="Google Shape;522;p32"/>
          <p:cNvSpPr txBox="1"/>
          <p:nvPr>
            <p:ph type="title"/>
          </p:nvPr>
        </p:nvSpPr>
        <p:spPr>
          <a:xfrm>
            <a:off x="152399" y="304800"/>
            <a:ext cx="56007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Jurisdictional Scan: Vienna, Austria</a:t>
            </a:r>
            <a:endParaRPr/>
          </a:p>
        </p:txBody>
      </p:sp>
      <p:sp>
        <p:nvSpPr>
          <p:cNvPr id="523" name="Google Shape;523;p32"/>
          <p:cNvSpPr txBox="1"/>
          <p:nvPr/>
        </p:nvSpPr>
        <p:spPr>
          <a:xfrm>
            <a:off x="521975" y="1304250"/>
            <a:ext cx="3002100" cy="2959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GB" sz="1500">
                <a:solidFill>
                  <a:schemeClr val="dk2"/>
                </a:solidFill>
              </a:rPr>
              <a:t>Public Ownership and Management</a:t>
            </a:r>
            <a:r>
              <a:rPr lang="en-GB" sz="1500">
                <a:solidFill>
                  <a:schemeClr val="dk2"/>
                </a:solidFill>
              </a:rPr>
              <a:t>: Housing developments are often publicly owned and managed, providing stability and oversight. </a:t>
            </a:r>
            <a:endParaRPr sz="1500">
              <a:solidFill>
                <a:schemeClr val="dk2"/>
              </a:solidFill>
            </a:endParaRPr>
          </a:p>
          <a:p>
            <a:pPr indent="0" lvl="0" marL="0" rtl="0" algn="r">
              <a:lnSpc>
                <a:spcPct val="115000"/>
              </a:lnSpc>
              <a:spcBef>
                <a:spcPts val="1200"/>
              </a:spcBef>
              <a:spcAft>
                <a:spcPts val="1200"/>
              </a:spcAft>
              <a:buNone/>
            </a:pPr>
            <a:r>
              <a:rPr b="1" lang="en-GB" sz="1500">
                <a:solidFill>
                  <a:schemeClr val="dk2"/>
                </a:solidFill>
              </a:rPr>
              <a:t>Community Engagement:</a:t>
            </a:r>
            <a:r>
              <a:rPr lang="en-GB" sz="1500">
                <a:solidFill>
                  <a:schemeClr val="dk2"/>
                </a:solidFill>
              </a:rPr>
              <a:t> Vienna engages communities in the development process, fostering a sense of ownership and inclusion.</a:t>
            </a:r>
            <a:endParaRPr sz="1600"/>
          </a:p>
        </p:txBody>
      </p:sp>
      <p:pic>
        <p:nvPicPr>
          <p:cNvPr id="524" name="Google Shape;524;p32"/>
          <p:cNvPicPr preferRelativeResize="0"/>
          <p:nvPr/>
        </p:nvPicPr>
        <p:blipFill>
          <a:blip r:embed="rId3">
            <a:alphaModFix/>
          </a:blip>
          <a:stretch>
            <a:fillRect/>
          </a:stretch>
        </p:blipFill>
        <p:spPr>
          <a:xfrm>
            <a:off x="3745225" y="1147625"/>
            <a:ext cx="4724405" cy="33370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3"/>
          <p:cNvSpPr txBox="1"/>
          <p:nvPr>
            <p:ph type="title"/>
          </p:nvPr>
        </p:nvSpPr>
        <p:spPr>
          <a:xfrm>
            <a:off x="152400" y="304800"/>
            <a:ext cx="58368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Jurisdictional Scan: Stockholm, Sweden</a:t>
            </a:r>
            <a:endParaRPr/>
          </a:p>
        </p:txBody>
      </p:sp>
      <p:pic>
        <p:nvPicPr>
          <p:cNvPr id="530" name="Google Shape;530;p33"/>
          <p:cNvPicPr preferRelativeResize="0"/>
          <p:nvPr/>
        </p:nvPicPr>
        <p:blipFill>
          <a:blip r:embed="rId3">
            <a:alphaModFix/>
          </a:blip>
          <a:stretch>
            <a:fillRect/>
          </a:stretch>
        </p:blipFill>
        <p:spPr>
          <a:xfrm>
            <a:off x="419100" y="1547375"/>
            <a:ext cx="4456400" cy="2505926"/>
          </a:xfrm>
          <a:prstGeom prst="rect">
            <a:avLst/>
          </a:prstGeom>
          <a:noFill/>
          <a:ln>
            <a:noFill/>
          </a:ln>
        </p:spPr>
      </p:pic>
      <p:sp>
        <p:nvSpPr>
          <p:cNvPr id="531" name="Google Shape;531;p33"/>
          <p:cNvSpPr txBox="1"/>
          <p:nvPr/>
        </p:nvSpPr>
        <p:spPr>
          <a:xfrm>
            <a:off x="5052050" y="1288925"/>
            <a:ext cx="3596700" cy="30873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b="1" lang="en-GB" sz="1365">
                <a:solidFill>
                  <a:schemeClr val="dk2"/>
                </a:solidFill>
              </a:rPr>
              <a:t>Stockholm Royal Seaport, Sweden: </a:t>
            </a:r>
            <a:r>
              <a:rPr lang="en-GB" sz="1365">
                <a:solidFill>
                  <a:schemeClr val="dk2"/>
                </a:solidFill>
              </a:rPr>
              <a:t>A large-scale urban development initiative led by the City of Stockholm, emphasizing sustainability, innovation, and equity. </a:t>
            </a:r>
            <a:endParaRPr sz="1365">
              <a:solidFill>
                <a:schemeClr val="dk2"/>
              </a:solidFill>
            </a:endParaRPr>
          </a:p>
          <a:p>
            <a:pPr indent="0" lvl="0" marL="0" rtl="0" algn="l">
              <a:lnSpc>
                <a:spcPct val="95000"/>
              </a:lnSpc>
              <a:spcBef>
                <a:spcPts val="1200"/>
              </a:spcBef>
              <a:spcAft>
                <a:spcPts val="0"/>
              </a:spcAft>
              <a:buNone/>
            </a:pPr>
            <a:r>
              <a:rPr b="1" lang="en-GB" sz="1365">
                <a:solidFill>
                  <a:schemeClr val="dk2"/>
                </a:solidFill>
              </a:rPr>
              <a:t>Key Features: </a:t>
            </a:r>
            <a:r>
              <a:rPr lang="en-GB" sz="1365">
                <a:solidFill>
                  <a:schemeClr val="dk2"/>
                </a:solidFill>
              </a:rPr>
              <a:t>Incorporates mixed-use developments, green spaces, and sustainable transportation solutions, serving as a platform for urban experimentation. </a:t>
            </a:r>
            <a:endParaRPr sz="1365">
              <a:solidFill>
                <a:schemeClr val="dk2"/>
              </a:solidFill>
            </a:endParaRPr>
          </a:p>
          <a:p>
            <a:pPr indent="0" lvl="0" marL="0" rtl="0" algn="l">
              <a:lnSpc>
                <a:spcPct val="95000"/>
              </a:lnSpc>
              <a:spcBef>
                <a:spcPts val="1200"/>
              </a:spcBef>
              <a:spcAft>
                <a:spcPts val="1200"/>
              </a:spcAft>
              <a:buNone/>
            </a:pPr>
            <a:r>
              <a:rPr b="1" lang="en-GB" sz="1365">
                <a:solidFill>
                  <a:schemeClr val="dk2"/>
                </a:solidFill>
              </a:rPr>
              <a:t>Sustainability Goals: </a:t>
            </a:r>
            <a:r>
              <a:rPr lang="en-GB" sz="1365">
                <a:solidFill>
                  <a:schemeClr val="dk2"/>
                </a:solidFill>
              </a:rPr>
              <a:t>Aims to be one of the world's most sustainable urban districts, integrating renewable energy, efficient water management, and ambitious environmental targets.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4"/>
          <p:cNvSpPr txBox="1"/>
          <p:nvPr>
            <p:ph type="title"/>
          </p:nvPr>
        </p:nvSpPr>
        <p:spPr>
          <a:xfrm>
            <a:off x="152400" y="304800"/>
            <a:ext cx="58368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Jurisdictional Scan: Stockholm, Sweden</a:t>
            </a:r>
            <a:endParaRPr/>
          </a:p>
        </p:txBody>
      </p:sp>
      <p:sp>
        <p:nvSpPr>
          <p:cNvPr id="537" name="Google Shape;537;p34"/>
          <p:cNvSpPr txBox="1"/>
          <p:nvPr/>
        </p:nvSpPr>
        <p:spPr>
          <a:xfrm>
            <a:off x="441975" y="1419375"/>
            <a:ext cx="3402900" cy="2590500"/>
          </a:xfrm>
          <a:prstGeom prst="rect">
            <a:avLst/>
          </a:prstGeom>
          <a:noFill/>
          <a:ln>
            <a:noFill/>
          </a:ln>
        </p:spPr>
        <p:txBody>
          <a:bodyPr anchorCtr="0" anchor="t" bIns="91425" lIns="91425" spcFirstLastPara="1" rIns="91425" wrap="square" tIns="91425">
            <a:spAutoFit/>
          </a:bodyPr>
          <a:lstStyle/>
          <a:p>
            <a:pPr indent="0" lvl="0" marL="0" rtl="0" algn="r">
              <a:lnSpc>
                <a:spcPct val="95000"/>
              </a:lnSpc>
              <a:spcBef>
                <a:spcPts val="0"/>
              </a:spcBef>
              <a:spcAft>
                <a:spcPts val="0"/>
              </a:spcAft>
              <a:buNone/>
            </a:pPr>
            <a:r>
              <a:rPr b="1" lang="en-GB">
                <a:solidFill>
                  <a:schemeClr val="dk2"/>
                </a:solidFill>
              </a:rPr>
              <a:t>Equity Focus:</a:t>
            </a:r>
            <a:r>
              <a:rPr lang="en-GB">
                <a:solidFill>
                  <a:schemeClr val="dk2"/>
                </a:solidFill>
              </a:rPr>
              <a:t> Prioritizes social inclusion, affordable housing, and accessibility, with a diverse mix of housing types and public amenities to promote social cohesion. </a:t>
            </a:r>
            <a:endParaRPr>
              <a:solidFill>
                <a:schemeClr val="dk2"/>
              </a:solidFill>
            </a:endParaRPr>
          </a:p>
          <a:p>
            <a:pPr indent="0" lvl="0" marL="0" rtl="0" algn="r">
              <a:lnSpc>
                <a:spcPct val="95000"/>
              </a:lnSpc>
              <a:spcBef>
                <a:spcPts val="1200"/>
              </a:spcBef>
              <a:spcAft>
                <a:spcPts val="1200"/>
              </a:spcAft>
              <a:buNone/>
            </a:pPr>
            <a:r>
              <a:rPr b="1" lang="en-GB">
                <a:solidFill>
                  <a:schemeClr val="dk2"/>
                </a:solidFill>
              </a:rPr>
              <a:t>Relevance: </a:t>
            </a:r>
            <a:r>
              <a:rPr lang="en-GB">
                <a:solidFill>
                  <a:schemeClr val="dk2"/>
                </a:solidFill>
              </a:rPr>
              <a:t>Offers valuable lessons for expanding Toronto's public-builder model to other Canadian cities, providing a replicable model for balancing urban development with sustainability and equity objectives.</a:t>
            </a:r>
            <a:endParaRPr b="1">
              <a:solidFill>
                <a:schemeClr val="dk2"/>
              </a:solidFill>
            </a:endParaRPr>
          </a:p>
        </p:txBody>
      </p:sp>
      <p:pic>
        <p:nvPicPr>
          <p:cNvPr id="538" name="Google Shape;538;p34"/>
          <p:cNvPicPr preferRelativeResize="0"/>
          <p:nvPr/>
        </p:nvPicPr>
        <p:blipFill>
          <a:blip r:embed="rId3">
            <a:alphaModFix/>
          </a:blip>
          <a:stretch>
            <a:fillRect/>
          </a:stretch>
        </p:blipFill>
        <p:spPr>
          <a:xfrm>
            <a:off x="3989750" y="1540363"/>
            <a:ext cx="4697050" cy="2348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5"/>
          <p:cNvSpPr/>
          <p:nvPr/>
        </p:nvSpPr>
        <p:spPr>
          <a:xfrm>
            <a:off x="0" y="4622350"/>
            <a:ext cx="9143909" cy="45135"/>
          </a:xfrm>
          <a:custGeom>
            <a:rect b="b" l="l" r="r" t="t"/>
            <a:pathLst>
              <a:path extrusionOk="0" h="2636" w="119987">
                <a:moveTo>
                  <a:pt x="0" y="1"/>
                </a:moveTo>
                <a:lnTo>
                  <a:pt x="0" y="2636"/>
                </a:lnTo>
                <a:lnTo>
                  <a:pt x="119986" y="2636"/>
                </a:lnTo>
                <a:lnTo>
                  <a:pt x="1199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5"/>
          <p:cNvSpPr/>
          <p:nvPr/>
        </p:nvSpPr>
        <p:spPr>
          <a:xfrm>
            <a:off x="2058799" y="1565290"/>
            <a:ext cx="5024456" cy="3057181"/>
          </a:xfrm>
          <a:custGeom>
            <a:rect b="b" l="l" r="r" t="t"/>
            <a:pathLst>
              <a:path extrusionOk="0" h="193707" w="119987">
                <a:moveTo>
                  <a:pt x="0" y="1"/>
                </a:moveTo>
                <a:lnTo>
                  <a:pt x="0" y="193706"/>
                </a:lnTo>
                <a:lnTo>
                  <a:pt x="119986" y="193706"/>
                </a:lnTo>
                <a:lnTo>
                  <a:pt x="119986"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5" name="Google Shape;545;p35"/>
          <p:cNvGrpSpPr/>
          <p:nvPr/>
        </p:nvGrpSpPr>
        <p:grpSpPr>
          <a:xfrm>
            <a:off x="1003656" y="3731551"/>
            <a:ext cx="7136588" cy="967008"/>
            <a:chOff x="3781425" y="3579150"/>
            <a:chExt cx="4701000" cy="967008"/>
          </a:xfrm>
        </p:grpSpPr>
        <p:sp>
          <p:nvSpPr>
            <p:cNvPr id="546" name="Google Shape;546;p35"/>
            <p:cNvSpPr/>
            <p:nvPr/>
          </p:nvSpPr>
          <p:spPr>
            <a:xfrm>
              <a:off x="7786450" y="3579150"/>
              <a:ext cx="695975" cy="197616"/>
            </a:xfrm>
            <a:custGeom>
              <a:rect b="b" l="l" r="r" t="t"/>
              <a:pathLst>
                <a:path extrusionOk="0" h="11543" w="26921">
                  <a:moveTo>
                    <a:pt x="1" y="1"/>
                  </a:moveTo>
                  <a:lnTo>
                    <a:pt x="1" y="11542"/>
                  </a:lnTo>
                  <a:lnTo>
                    <a:pt x="26920" y="11542"/>
                  </a:lnTo>
                  <a:lnTo>
                    <a:pt x="1" y="1"/>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7" name="Google Shape;547;p35"/>
            <p:cNvGrpSpPr/>
            <p:nvPr/>
          </p:nvGrpSpPr>
          <p:grpSpPr>
            <a:xfrm>
              <a:off x="3781425" y="3776550"/>
              <a:ext cx="4700208" cy="769608"/>
              <a:chOff x="3781425" y="3776550"/>
              <a:chExt cx="4700208" cy="769608"/>
            </a:xfrm>
          </p:grpSpPr>
          <p:sp>
            <p:nvSpPr>
              <p:cNvPr id="548" name="Google Shape;548;p35"/>
              <p:cNvSpPr/>
              <p:nvPr/>
            </p:nvSpPr>
            <p:spPr>
              <a:xfrm>
                <a:off x="3979760" y="4383681"/>
                <a:ext cx="882319" cy="159941"/>
              </a:xfrm>
              <a:custGeom>
                <a:rect b="b" l="l" r="r" t="t"/>
                <a:pathLst>
                  <a:path extrusionOk="0" h="9341" w="33024">
                    <a:moveTo>
                      <a:pt x="1068" y="1"/>
                    </a:moveTo>
                    <a:cubicBezTo>
                      <a:pt x="467" y="1"/>
                      <a:pt x="0" y="468"/>
                      <a:pt x="0" y="1068"/>
                    </a:cubicBezTo>
                    <a:lnTo>
                      <a:pt x="0" y="8240"/>
                    </a:lnTo>
                    <a:cubicBezTo>
                      <a:pt x="0" y="8841"/>
                      <a:pt x="467" y="9341"/>
                      <a:pt x="1068" y="9341"/>
                    </a:cubicBezTo>
                    <a:lnTo>
                      <a:pt x="31956" y="9341"/>
                    </a:lnTo>
                    <a:cubicBezTo>
                      <a:pt x="32557" y="9341"/>
                      <a:pt x="33024" y="8841"/>
                      <a:pt x="33024" y="8240"/>
                    </a:cubicBezTo>
                    <a:lnTo>
                      <a:pt x="33024" y="1068"/>
                    </a:lnTo>
                    <a:cubicBezTo>
                      <a:pt x="33024" y="468"/>
                      <a:pt x="32557" y="1"/>
                      <a:pt x="3195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5"/>
              <p:cNvSpPr/>
              <p:nvPr/>
            </p:nvSpPr>
            <p:spPr>
              <a:xfrm>
                <a:off x="3781425" y="3776550"/>
                <a:ext cx="4700208" cy="693410"/>
              </a:xfrm>
              <a:custGeom>
                <a:rect b="b" l="l" r="r" t="t"/>
                <a:pathLst>
                  <a:path extrusionOk="0" h="40497" w="170390">
                    <a:moveTo>
                      <a:pt x="1" y="1"/>
                    </a:moveTo>
                    <a:lnTo>
                      <a:pt x="1" y="40496"/>
                    </a:lnTo>
                    <a:lnTo>
                      <a:pt x="170389" y="40496"/>
                    </a:lnTo>
                    <a:lnTo>
                      <a:pt x="1703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5"/>
              <p:cNvSpPr/>
              <p:nvPr/>
            </p:nvSpPr>
            <p:spPr>
              <a:xfrm>
                <a:off x="3781443" y="4053955"/>
                <a:ext cx="1004414" cy="492203"/>
              </a:xfrm>
              <a:custGeom>
                <a:rect b="b" l="l" r="r" t="t"/>
                <a:pathLst>
                  <a:path extrusionOk="0" h="28746" w="45300">
                    <a:moveTo>
                      <a:pt x="22650" y="0"/>
                    </a:moveTo>
                    <a:cubicBezTo>
                      <a:pt x="21841" y="0"/>
                      <a:pt x="21032" y="209"/>
                      <a:pt x="20315" y="626"/>
                    </a:cubicBezTo>
                    <a:lnTo>
                      <a:pt x="2336" y="11000"/>
                    </a:lnTo>
                    <a:cubicBezTo>
                      <a:pt x="901" y="11834"/>
                      <a:pt x="1" y="13368"/>
                      <a:pt x="1" y="15036"/>
                    </a:cubicBezTo>
                    <a:lnTo>
                      <a:pt x="1" y="28746"/>
                    </a:lnTo>
                    <a:lnTo>
                      <a:pt x="45300" y="28746"/>
                    </a:lnTo>
                    <a:lnTo>
                      <a:pt x="45300" y="15036"/>
                    </a:lnTo>
                    <a:cubicBezTo>
                      <a:pt x="45300" y="13368"/>
                      <a:pt x="44399" y="11834"/>
                      <a:pt x="42965" y="11000"/>
                    </a:cubicBezTo>
                    <a:lnTo>
                      <a:pt x="24985" y="626"/>
                    </a:lnTo>
                    <a:cubicBezTo>
                      <a:pt x="24268" y="209"/>
                      <a:pt x="23459" y="0"/>
                      <a:pt x="226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chemeClr val="dk1"/>
                    </a:solidFill>
                    <a:latin typeface="Roboto"/>
                    <a:ea typeface="Roboto"/>
                    <a:cs typeface="Roboto"/>
                    <a:sym typeface="Roboto"/>
                  </a:rPr>
                  <a:t>3</a:t>
                </a:r>
                <a:endParaRPr/>
              </a:p>
            </p:txBody>
          </p:sp>
          <p:sp>
            <p:nvSpPr>
              <p:cNvPr id="551" name="Google Shape;551;p35"/>
              <p:cNvSpPr/>
              <p:nvPr/>
            </p:nvSpPr>
            <p:spPr>
              <a:xfrm>
                <a:off x="7491875" y="3776550"/>
                <a:ext cx="989688" cy="693440"/>
              </a:xfrm>
              <a:custGeom>
                <a:rect b="b" l="l" r="r" t="t"/>
                <a:pathLst>
                  <a:path extrusionOk="0" h="37595" w="37595">
                    <a:moveTo>
                      <a:pt x="1" y="1"/>
                    </a:moveTo>
                    <a:lnTo>
                      <a:pt x="1" y="37594"/>
                    </a:lnTo>
                    <a:lnTo>
                      <a:pt x="37594" y="37594"/>
                    </a:lnTo>
                    <a:lnTo>
                      <a:pt x="375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Roboto"/>
                    <a:ea typeface="Roboto"/>
                    <a:cs typeface="Roboto"/>
                    <a:sym typeface="Roboto"/>
                  </a:rPr>
                  <a:t>Who?</a:t>
                </a:r>
                <a:endParaRPr b="1">
                  <a:latin typeface="Roboto"/>
                  <a:ea typeface="Roboto"/>
                  <a:cs typeface="Roboto"/>
                  <a:sym typeface="Roboto"/>
                </a:endParaRPr>
              </a:p>
            </p:txBody>
          </p:sp>
        </p:grpSp>
      </p:grpSp>
      <p:sp>
        <p:nvSpPr>
          <p:cNvPr id="552" name="Google Shape;552;p35"/>
          <p:cNvSpPr txBox="1"/>
          <p:nvPr>
            <p:ph type="title"/>
          </p:nvPr>
        </p:nvSpPr>
        <p:spPr>
          <a:xfrm>
            <a:off x="480100" y="77325"/>
            <a:ext cx="8183700" cy="84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chemeClr val="dk1"/>
                </a:solidFill>
              </a:rPr>
              <a:t>Closer to Home: Toronto’s City Led Development Model</a:t>
            </a:r>
            <a:endParaRPr sz="2600"/>
          </a:p>
        </p:txBody>
      </p:sp>
      <p:sp>
        <p:nvSpPr>
          <p:cNvPr id="553" name="Google Shape;553;p35"/>
          <p:cNvSpPr/>
          <p:nvPr/>
        </p:nvSpPr>
        <p:spPr>
          <a:xfrm>
            <a:off x="5035306" y="2600455"/>
            <a:ext cx="26" cy="11"/>
          </a:xfrm>
          <a:custGeom>
            <a:rect b="b" l="l" r="r" t="t"/>
            <a:pathLst>
              <a:path extrusionOk="0" fill="none" h="1" w="1">
                <a:moveTo>
                  <a:pt x="1" y="1"/>
                </a:moveTo>
                <a:close/>
              </a:path>
            </a:pathLst>
          </a:custGeom>
          <a:noFill/>
          <a:ln cap="flat" cmpd="sng" w="190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5"/>
          <p:cNvSpPr/>
          <p:nvPr/>
        </p:nvSpPr>
        <p:spPr>
          <a:xfrm>
            <a:off x="2058812" y="3883829"/>
            <a:ext cx="5024456" cy="45135"/>
          </a:xfrm>
          <a:custGeom>
            <a:rect b="b" l="l" r="r" t="t"/>
            <a:pathLst>
              <a:path extrusionOk="0" h="2636" w="119987">
                <a:moveTo>
                  <a:pt x="0" y="0"/>
                </a:moveTo>
                <a:lnTo>
                  <a:pt x="0" y="2636"/>
                </a:lnTo>
                <a:lnTo>
                  <a:pt x="119986" y="2636"/>
                </a:lnTo>
                <a:lnTo>
                  <a:pt x="11998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5"/>
          <p:cNvSpPr/>
          <p:nvPr/>
        </p:nvSpPr>
        <p:spPr>
          <a:xfrm>
            <a:off x="2058812" y="2948172"/>
            <a:ext cx="5024456" cy="45152"/>
          </a:xfrm>
          <a:custGeom>
            <a:rect b="b" l="l" r="r" t="t"/>
            <a:pathLst>
              <a:path extrusionOk="0" h="2637" w="119987">
                <a:moveTo>
                  <a:pt x="0" y="1"/>
                </a:moveTo>
                <a:lnTo>
                  <a:pt x="0" y="2636"/>
                </a:lnTo>
                <a:lnTo>
                  <a:pt x="119986" y="2636"/>
                </a:lnTo>
                <a:lnTo>
                  <a:pt x="1199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5"/>
          <p:cNvSpPr/>
          <p:nvPr/>
        </p:nvSpPr>
        <p:spPr>
          <a:xfrm>
            <a:off x="2058812" y="2012541"/>
            <a:ext cx="5024456" cy="45135"/>
          </a:xfrm>
          <a:custGeom>
            <a:rect b="b" l="l" r="r" t="t"/>
            <a:pathLst>
              <a:path extrusionOk="0" h="2636" w="119987">
                <a:moveTo>
                  <a:pt x="0" y="0"/>
                </a:moveTo>
                <a:lnTo>
                  <a:pt x="0" y="2635"/>
                </a:lnTo>
                <a:lnTo>
                  <a:pt x="119986" y="2635"/>
                </a:lnTo>
                <a:lnTo>
                  <a:pt x="11998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35"/>
          <p:cNvGrpSpPr/>
          <p:nvPr/>
        </p:nvGrpSpPr>
        <p:grpSpPr>
          <a:xfrm>
            <a:off x="1003656" y="811201"/>
            <a:ext cx="7135386" cy="1001432"/>
            <a:chOff x="3781425" y="658800"/>
            <a:chExt cx="4700208" cy="1001432"/>
          </a:xfrm>
        </p:grpSpPr>
        <p:sp>
          <p:nvSpPr>
            <p:cNvPr id="558" name="Google Shape;558;p35"/>
            <p:cNvSpPr/>
            <p:nvPr/>
          </p:nvSpPr>
          <p:spPr>
            <a:xfrm>
              <a:off x="3781425" y="658800"/>
              <a:ext cx="4700208" cy="1001432"/>
            </a:xfrm>
            <a:custGeom>
              <a:rect b="b" l="l" r="r" t="t"/>
              <a:pathLst>
                <a:path extrusionOk="0" h="76489" w="170390">
                  <a:moveTo>
                    <a:pt x="85195" y="1"/>
                  </a:moveTo>
                  <a:lnTo>
                    <a:pt x="1" y="76489"/>
                  </a:lnTo>
                  <a:lnTo>
                    <a:pt x="170389" y="76489"/>
                  </a:lnTo>
                  <a:lnTo>
                    <a:pt x="851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5"/>
            <p:cNvSpPr/>
            <p:nvPr/>
          </p:nvSpPr>
          <p:spPr>
            <a:xfrm>
              <a:off x="3781425" y="658800"/>
              <a:ext cx="2350104" cy="1001432"/>
            </a:xfrm>
            <a:custGeom>
              <a:rect b="b" l="l" r="r" t="t"/>
              <a:pathLst>
                <a:path extrusionOk="0" h="76489" w="85195">
                  <a:moveTo>
                    <a:pt x="85195" y="1"/>
                  </a:moveTo>
                  <a:lnTo>
                    <a:pt x="1" y="76489"/>
                  </a:lnTo>
                  <a:lnTo>
                    <a:pt x="85195" y="76489"/>
                  </a:lnTo>
                  <a:lnTo>
                    <a:pt x="85195" y="1"/>
                  </a:lnTo>
                  <a:close/>
                </a:path>
              </a:pathLst>
            </a:custGeom>
            <a:solidFill>
              <a:srgbClr val="000000">
                <a:alpha val="9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 name="Google Shape;560;p35"/>
          <p:cNvGrpSpPr/>
          <p:nvPr/>
        </p:nvGrpSpPr>
        <p:grpSpPr>
          <a:xfrm>
            <a:off x="1003656" y="1860051"/>
            <a:ext cx="7136588" cy="1165978"/>
            <a:chOff x="3781425" y="1707650"/>
            <a:chExt cx="4701000" cy="1165978"/>
          </a:xfrm>
        </p:grpSpPr>
        <p:sp>
          <p:nvSpPr>
            <p:cNvPr id="561" name="Google Shape;561;p35"/>
            <p:cNvSpPr/>
            <p:nvPr/>
          </p:nvSpPr>
          <p:spPr>
            <a:xfrm>
              <a:off x="3781426" y="2676548"/>
              <a:ext cx="719235" cy="197080"/>
            </a:xfrm>
            <a:custGeom>
              <a:rect b="b" l="l" r="r" t="t"/>
              <a:pathLst>
                <a:path extrusionOk="0" h="11510" w="26920">
                  <a:moveTo>
                    <a:pt x="1" y="1"/>
                  </a:moveTo>
                  <a:lnTo>
                    <a:pt x="26920" y="11509"/>
                  </a:lnTo>
                  <a:lnTo>
                    <a:pt x="26920" y="1"/>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
            <p:cNvSpPr/>
            <p:nvPr/>
          </p:nvSpPr>
          <p:spPr>
            <a:xfrm>
              <a:off x="7786450" y="1707650"/>
              <a:ext cx="695975" cy="197645"/>
            </a:xfrm>
            <a:custGeom>
              <a:rect b="b" l="l" r="r" t="t"/>
              <a:pathLst>
                <a:path extrusionOk="0" h="11543" w="26921">
                  <a:moveTo>
                    <a:pt x="1" y="1"/>
                  </a:moveTo>
                  <a:lnTo>
                    <a:pt x="1" y="11542"/>
                  </a:lnTo>
                  <a:lnTo>
                    <a:pt x="26920" y="11542"/>
                  </a:lnTo>
                  <a:lnTo>
                    <a:pt x="1" y="1"/>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5"/>
            <p:cNvSpPr/>
            <p:nvPr/>
          </p:nvSpPr>
          <p:spPr>
            <a:xfrm>
              <a:off x="3979735" y="2515845"/>
              <a:ext cx="882319" cy="159941"/>
            </a:xfrm>
            <a:custGeom>
              <a:rect b="b" l="l" r="r" t="t"/>
              <a:pathLst>
                <a:path extrusionOk="0" h="9341" w="33024">
                  <a:moveTo>
                    <a:pt x="1068" y="0"/>
                  </a:moveTo>
                  <a:cubicBezTo>
                    <a:pt x="467" y="0"/>
                    <a:pt x="0" y="467"/>
                    <a:pt x="0" y="1068"/>
                  </a:cubicBezTo>
                  <a:lnTo>
                    <a:pt x="0" y="8239"/>
                  </a:lnTo>
                  <a:cubicBezTo>
                    <a:pt x="0" y="8840"/>
                    <a:pt x="467" y="9340"/>
                    <a:pt x="1068" y="9340"/>
                  </a:cubicBezTo>
                  <a:lnTo>
                    <a:pt x="31956" y="9340"/>
                  </a:lnTo>
                  <a:cubicBezTo>
                    <a:pt x="32557" y="9340"/>
                    <a:pt x="33024" y="8840"/>
                    <a:pt x="33024" y="8239"/>
                  </a:cubicBezTo>
                  <a:lnTo>
                    <a:pt x="33024" y="1068"/>
                  </a:lnTo>
                  <a:cubicBezTo>
                    <a:pt x="33024" y="467"/>
                    <a:pt x="32557" y="0"/>
                    <a:pt x="319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5"/>
            <p:cNvSpPr/>
            <p:nvPr/>
          </p:nvSpPr>
          <p:spPr>
            <a:xfrm>
              <a:off x="3781425" y="1905300"/>
              <a:ext cx="4700208" cy="693393"/>
            </a:xfrm>
            <a:custGeom>
              <a:rect b="b" l="l" r="r" t="t"/>
              <a:pathLst>
                <a:path extrusionOk="0" h="40496" w="170390">
                  <a:moveTo>
                    <a:pt x="1" y="0"/>
                  </a:moveTo>
                  <a:lnTo>
                    <a:pt x="1" y="40496"/>
                  </a:lnTo>
                  <a:lnTo>
                    <a:pt x="170389" y="40496"/>
                  </a:lnTo>
                  <a:lnTo>
                    <a:pt x="17038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5"/>
            <p:cNvSpPr/>
            <p:nvPr/>
          </p:nvSpPr>
          <p:spPr>
            <a:xfrm>
              <a:off x="3781442" y="2183667"/>
              <a:ext cx="1004414" cy="492221"/>
            </a:xfrm>
            <a:custGeom>
              <a:rect b="b" l="l" r="r" t="t"/>
              <a:pathLst>
                <a:path extrusionOk="0" h="28747" w="45300">
                  <a:moveTo>
                    <a:pt x="22650" y="1"/>
                  </a:moveTo>
                  <a:cubicBezTo>
                    <a:pt x="21841" y="1"/>
                    <a:pt x="21032" y="209"/>
                    <a:pt x="20315" y="626"/>
                  </a:cubicBezTo>
                  <a:lnTo>
                    <a:pt x="2336" y="11000"/>
                  </a:lnTo>
                  <a:cubicBezTo>
                    <a:pt x="901" y="11834"/>
                    <a:pt x="1" y="13402"/>
                    <a:pt x="1" y="15070"/>
                  </a:cubicBezTo>
                  <a:lnTo>
                    <a:pt x="1" y="28746"/>
                  </a:lnTo>
                  <a:lnTo>
                    <a:pt x="45300" y="28746"/>
                  </a:lnTo>
                  <a:lnTo>
                    <a:pt x="45300" y="15070"/>
                  </a:lnTo>
                  <a:cubicBezTo>
                    <a:pt x="45300" y="13402"/>
                    <a:pt x="44399" y="11834"/>
                    <a:pt x="42965" y="11000"/>
                  </a:cubicBezTo>
                  <a:lnTo>
                    <a:pt x="24985" y="626"/>
                  </a:lnTo>
                  <a:cubicBezTo>
                    <a:pt x="24268" y="209"/>
                    <a:pt x="23459" y="1"/>
                    <a:pt x="226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Roboto"/>
                  <a:ea typeface="Roboto"/>
                  <a:cs typeface="Roboto"/>
                  <a:sym typeface="Roboto"/>
                </a:rPr>
                <a:t>1</a:t>
              </a:r>
              <a:endParaRPr b="1" sz="1800">
                <a:latin typeface="Roboto"/>
                <a:ea typeface="Roboto"/>
                <a:cs typeface="Roboto"/>
                <a:sym typeface="Roboto"/>
              </a:endParaRPr>
            </a:p>
          </p:txBody>
        </p:sp>
        <p:sp>
          <p:nvSpPr>
            <p:cNvPr id="566" name="Google Shape;566;p35"/>
            <p:cNvSpPr/>
            <p:nvPr/>
          </p:nvSpPr>
          <p:spPr>
            <a:xfrm>
              <a:off x="7491909" y="1905297"/>
              <a:ext cx="989683" cy="693393"/>
            </a:xfrm>
            <a:custGeom>
              <a:rect b="b" l="l" r="r" t="t"/>
              <a:pathLst>
                <a:path extrusionOk="0" h="40496" w="31491">
                  <a:moveTo>
                    <a:pt x="1" y="0"/>
                  </a:moveTo>
                  <a:lnTo>
                    <a:pt x="1" y="40496"/>
                  </a:lnTo>
                  <a:lnTo>
                    <a:pt x="31490" y="40496"/>
                  </a:lnTo>
                  <a:lnTo>
                    <a:pt x="3149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Roboto"/>
                  <a:ea typeface="Roboto"/>
                  <a:cs typeface="Roboto"/>
                  <a:sym typeface="Roboto"/>
                </a:rPr>
                <a:t>How Many?</a:t>
              </a:r>
              <a:endParaRPr/>
            </a:p>
          </p:txBody>
        </p:sp>
      </p:grpSp>
      <p:sp>
        <p:nvSpPr>
          <p:cNvPr id="567" name="Google Shape;567;p35"/>
          <p:cNvSpPr txBox="1"/>
          <p:nvPr/>
        </p:nvSpPr>
        <p:spPr>
          <a:xfrm>
            <a:off x="2825379" y="2156460"/>
            <a:ext cx="3513600" cy="49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Roboto"/>
                <a:ea typeface="Roboto"/>
                <a:cs typeface="Roboto"/>
                <a:sym typeface="Roboto"/>
              </a:rPr>
              <a:t>65,000 new units promised by 2030</a:t>
            </a:r>
            <a:endParaRPr b="1" sz="1600">
              <a:solidFill>
                <a:srgbClr val="000000"/>
              </a:solidFill>
              <a:latin typeface="Roboto"/>
              <a:ea typeface="Roboto"/>
              <a:cs typeface="Roboto"/>
              <a:sym typeface="Roboto"/>
            </a:endParaRPr>
          </a:p>
        </p:txBody>
      </p:sp>
      <p:grpSp>
        <p:nvGrpSpPr>
          <p:cNvPr id="568" name="Google Shape;568;p35"/>
          <p:cNvGrpSpPr/>
          <p:nvPr/>
        </p:nvGrpSpPr>
        <p:grpSpPr>
          <a:xfrm>
            <a:off x="1003656" y="2795701"/>
            <a:ext cx="7136679" cy="1085178"/>
            <a:chOff x="3781425" y="2643300"/>
            <a:chExt cx="4701060" cy="1085178"/>
          </a:xfrm>
        </p:grpSpPr>
        <p:sp>
          <p:nvSpPr>
            <p:cNvPr id="569" name="Google Shape;569;p35"/>
            <p:cNvSpPr/>
            <p:nvPr/>
          </p:nvSpPr>
          <p:spPr>
            <a:xfrm>
              <a:off x="3781426" y="3531398"/>
              <a:ext cx="719235" cy="197080"/>
            </a:xfrm>
            <a:custGeom>
              <a:rect b="b" l="l" r="r" t="t"/>
              <a:pathLst>
                <a:path extrusionOk="0" h="11510" w="26920">
                  <a:moveTo>
                    <a:pt x="1" y="1"/>
                  </a:moveTo>
                  <a:lnTo>
                    <a:pt x="26920" y="11509"/>
                  </a:lnTo>
                  <a:lnTo>
                    <a:pt x="26920" y="1"/>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5"/>
            <p:cNvSpPr/>
            <p:nvPr/>
          </p:nvSpPr>
          <p:spPr>
            <a:xfrm>
              <a:off x="7786450" y="2643300"/>
              <a:ext cx="695975" cy="197645"/>
            </a:xfrm>
            <a:custGeom>
              <a:rect b="b" l="l" r="r" t="t"/>
              <a:pathLst>
                <a:path extrusionOk="0" h="11543" w="26921">
                  <a:moveTo>
                    <a:pt x="1" y="1"/>
                  </a:moveTo>
                  <a:lnTo>
                    <a:pt x="1" y="11542"/>
                  </a:lnTo>
                  <a:lnTo>
                    <a:pt x="26920" y="11542"/>
                  </a:lnTo>
                  <a:lnTo>
                    <a:pt x="1" y="1"/>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5"/>
            <p:cNvSpPr/>
            <p:nvPr/>
          </p:nvSpPr>
          <p:spPr>
            <a:xfrm>
              <a:off x="7415608" y="3450082"/>
              <a:ext cx="882319" cy="159941"/>
            </a:xfrm>
            <a:custGeom>
              <a:rect b="b" l="l" r="r" t="t"/>
              <a:pathLst>
                <a:path extrusionOk="0" h="9341" w="33024">
                  <a:moveTo>
                    <a:pt x="1068" y="0"/>
                  </a:moveTo>
                  <a:cubicBezTo>
                    <a:pt x="467" y="0"/>
                    <a:pt x="0" y="501"/>
                    <a:pt x="0" y="1101"/>
                  </a:cubicBezTo>
                  <a:lnTo>
                    <a:pt x="0" y="8273"/>
                  </a:lnTo>
                  <a:cubicBezTo>
                    <a:pt x="0" y="8873"/>
                    <a:pt x="467" y="9340"/>
                    <a:pt x="1068" y="9340"/>
                  </a:cubicBezTo>
                  <a:lnTo>
                    <a:pt x="31956" y="9340"/>
                  </a:lnTo>
                  <a:cubicBezTo>
                    <a:pt x="32557" y="9340"/>
                    <a:pt x="33024" y="8873"/>
                    <a:pt x="33024" y="8273"/>
                  </a:cubicBezTo>
                  <a:lnTo>
                    <a:pt x="33024" y="1101"/>
                  </a:lnTo>
                  <a:cubicBezTo>
                    <a:pt x="33024" y="501"/>
                    <a:pt x="32557" y="0"/>
                    <a:pt x="319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5"/>
            <p:cNvSpPr/>
            <p:nvPr/>
          </p:nvSpPr>
          <p:spPr>
            <a:xfrm>
              <a:off x="3781425" y="2840925"/>
              <a:ext cx="4701060" cy="693393"/>
            </a:xfrm>
            <a:custGeom>
              <a:rect b="b" l="l" r="r" t="t"/>
              <a:pathLst>
                <a:path extrusionOk="0" h="40496" w="170390">
                  <a:moveTo>
                    <a:pt x="1" y="0"/>
                  </a:moveTo>
                  <a:lnTo>
                    <a:pt x="1" y="40496"/>
                  </a:lnTo>
                  <a:lnTo>
                    <a:pt x="170389" y="40496"/>
                  </a:lnTo>
                  <a:lnTo>
                    <a:pt x="17038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5"/>
            <p:cNvSpPr/>
            <p:nvPr/>
          </p:nvSpPr>
          <p:spPr>
            <a:xfrm>
              <a:off x="7491560" y="3118370"/>
              <a:ext cx="989628" cy="491638"/>
            </a:xfrm>
            <a:custGeom>
              <a:rect b="b" l="l" r="r" t="t"/>
              <a:pathLst>
                <a:path extrusionOk="0" h="28713" w="45266">
                  <a:moveTo>
                    <a:pt x="22629" y="0"/>
                  </a:moveTo>
                  <a:cubicBezTo>
                    <a:pt x="21824" y="0"/>
                    <a:pt x="21015" y="209"/>
                    <a:pt x="20281" y="626"/>
                  </a:cubicBezTo>
                  <a:lnTo>
                    <a:pt x="2302" y="11000"/>
                  </a:lnTo>
                  <a:cubicBezTo>
                    <a:pt x="867" y="11834"/>
                    <a:pt x="0" y="13368"/>
                    <a:pt x="0" y="15036"/>
                  </a:cubicBezTo>
                  <a:lnTo>
                    <a:pt x="0" y="28712"/>
                  </a:lnTo>
                  <a:lnTo>
                    <a:pt x="45266" y="28712"/>
                  </a:lnTo>
                  <a:lnTo>
                    <a:pt x="45266" y="15036"/>
                  </a:lnTo>
                  <a:cubicBezTo>
                    <a:pt x="45266" y="13368"/>
                    <a:pt x="44365" y="11834"/>
                    <a:pt x="42931" y="11000"/>
                  </a:cubicBezTo>
                  <a:lnTo>
                    <a:pt x="24951" y="626"/>
                  </a:lnTo>
                  <a:cubicBezTo>
                    <a:pt x="24234" y="209"/>
                    <a:pt x="23434" y="0"/>
                    <a:pt x="2262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chemeClr val="dk1"/>
                  </a:solidFill>
                  <a:latin typeface="Roboto"/>
                  <a:ea typeface="Roboto"/>
                  <a:cs typeface="Roboto"/>
                  <a:sym typeface="Roboto"/>
                </a:rPr>
                <a:t>2</a:t>
              </a:r>
              <a:endParaRPr/>
            </a:p>
          </p:txBody>
        </p:sp>
        <p:sp>
          <p:nvSpPr>
            <p:cNvPr id="574" name="Google Shape;574;p35"/>
            <p:cNvSpPr/>
            <p:nvPr/>
          </p:nvSpPr>
          <p:spPr>
            <a:xfrm>
              <a:off x="3781425" y="2840913"/>
              <a:ext cx="1004433" cy="693393"/>
            </a:xfrm>
            <a:custGeom>
              <a:rect b="b" l="l" r="r" t="t"/>
              <a:pathLst>
                <a:path extrusionOk="0" h="40496" w="31524">
                  <a:moveTo>
                    <a:pt x="1" y="0"/>
                  </a:moveTo>
                  <a:lnTo>
                    <a:pt x="1" y="40496"/>
                  </a:lnTo>
                  <a:lnTo>
                    <a:pt x="31523" y="40496"/>
                  </a:lnTo>
                  <a:lnTo>
                    <a:pt x="315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Roboto"/>
                  <a:ea typeface="Roboto"/>
                  <a:cs typeface="Roboto"/>
                  <a:sym typeface="Roboto"/>
                </a:rPr>
                <a:t>How?</a:t>
              </a:r>
              <a:endParaRPr/>
            </a:p>
          </p:txBody>
        </p:sp>
      </p:grpSp>
      <p:sp>
        <p:nvSpPr>
          <p:cNvPr id="575" name="Google Shape;575;p35"/>
          <p:cNvSpPr txBox="1"/>
          <p:nvPr/>
        </p:nvSpPr>
        <p:spPr>
          <a:xfrm>
            <a:off x="2825379" y="2994952"/>
            <a:ext cx="3513600" cy="49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b="1" lang="en-GB" sz="1100">
                <a:solidFill>
                  <a:schemeClr val="dk1"/>
                </a:solidFill>
              </a:rPr>
              <a:t>The city, as the public builder, identifies, re-zones, and contracts out new residential construction on municipally owned sites.</a:t>
            </a:r>
            <a:endParaRPr b="1" sz="1100">
              <a:solidFill>
                <a:schemeClr val="dk1"/>
              </a:solidFill>
              <a:latin typeface="Roboto"/>
              <a:ea typeface="Roboto"/>
              <a:cs typeface="Roboto"/>
              <a:sym typeface="Roboto"/>
            </a:endParaRPr>
          </a:p>
        </p:txBody>
      </p:sp>
      <p:sp>
        <p:nvSpPr>
          <p:cNvPr id="576" name="Google Shape;576;p35"/>
          <p:cNvSpPr txBox="1"/>
          <p:nvPr/>
        </p:nvSpPr>
        <p:spPr>
          <a:xfrm>
            <a:off x="2825379" y="4105345"/>
            <a:ext cx="3513600" cy="494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b="1" lang="en-GB" sz="1100">
                <a:solidFill>
                  <a:schemeClr val="dk1"/>
                </a:solidFill>
              </a:rPr>
              <a:t>Building operators and management will be contracted out by the city, but not-for-profit operators are heavily sought and prioritized.</a:t>
            </a:r>
            <a:endParaRPr sz="12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Real Estate Infographics by Slidesgo">
  <a:themeElements>
    <a:clrScheme name="Simple Light">
      <a:dk1>
        <a:srgbClr val="000000"/>
      </a:dk1>
      <a:lt1>
        <a:srgbClr val="FFFFFF"/>
      </a:lt1>
      <a:dk2>
        <a:srgbClr val="595959"/>
      </a:dk2>
      <a:lt2>
        <a:srgbClr val="EEEEEE"/>
      </a:lt2>
      <a:accent1>
        <a:srgbClr val="EB7B7B"/>
      </a:accent1>
      <a:accent2>
        <a:srgbClr val="BE4626"/>
      </a:accent2>
      <a:accent3>
        <a:srgbClr val="E69138"/>
      </a:accent3>
      <a:accent4>
        <a:srgbClr val="EEB245"/>
      </a:accent4>
      <a:accent5>
        <a:srgbClr val="595959"/>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